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73" r:id="rId2"/>
    <p:sldId id="274" r:id="rId3"/>
    <p:sldId id="296" r:id="rId4"/>
    <p:sldId id="275" r:id="rId5"/>
    <p:sldId id="299" r:id="rId6"/>
    <p:sldId id="276" r:id="rId7"/>
    <p:sldId id="277" r:id="rId8"/>
    <p:sldId id="278" r:id="rId9"/>
    <p:sldId id="297" r:id="rId10"/>
    <p:sldId id="300" r:id="rId11"/>
    <p:sldId id="282" r:id="rId12"/>
    <p:sldId id="283" r:id="rId13"/>
    <p:sldId id="285" r:id="rId14"/>
    <p:sldId id="284" r:id="rId15"/>
    <p:sldId id="286" r:id="rId16"/>
    <p:sldId id="287" r:id="rId17"/>
    <p:sldId id="289" r:id="rId18"/>
    <p:sldId id="290" r:id="rId19"/>
    <p:sldId id="288" r:id="rId20"/>
    <p:sldId id="305" r:id="rId21"/>
    <p:sldId id="306" r:id="rId22"/>
    <p:sldId id="301" r:id="rId23"/>
    <p:sldId id="302" r:id="rId24"/>
    <p:sldId id="308" r:id="rId25"/>
    <p:sldId id="312" r:id="rId26"/>
    <p:sldId id="313" r:id="rId27"/>
    <p:sldId id="311" r:id="rId28"/>
    <p:sldId id="310" r:id="rId29"/>
    <p:sldId id="303" r:id="rId30"/>
    <p:sldId id="309" r:id="rId31"/>
    <p:sldId id="315" r:id="rId32"/>
  </p:sldIdLst>
  <p:sldSz cx="18288000" cy="10287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Anek Bangla" pitchFamily="2" charset="0"/>
      <p:bold r:id="rId36"/>
    </p:embeddedFont>
    <p:embeddedFont>
      <p:font typeface="Anek Bangla Medium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i/nmX5Y0TtOYZuyUPIWZOghAZJ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3C51AF-22FC-47AA-86F0-7F0E64D48E11}" v="43" dt="2024-12-03T09:06:24.858"/>
    <p1510:client id="{4C8D2D7C-3872-550F-43BF-3F56453834D5}" v="5" dt="2024-12-02T09:14:29.600"/>
  </p1510:revLst>
</p1510:revInfo>
</file>

<file path=ppt/tableStyles.xml><?xml version="1.0" encoding="utf-8"?>
<a:tblStyleLst xmlns:a="http://schemas.openxmlformats.org/drawingml/2006/main" def="{EB034253-F703-4A75-B6BF-2AB4C14828B8}">
  <a:tblStyle styleId="{EB034253-F703-4A75-B6BF-2AB4C14828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/>
    <p:restoredTop sz="78482"/>
  </p:normalViewPr>
  <p:slideViewPr>
    <p:cSldViewPr snapToGrid="0">
      <p:cViewPr>
        <p:scale>
          <a:sx n="62" d="100"/>
          <a:sy n="62" d="100"/>
        </p:scale>
        <p:origin x="216" y="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64" Type="http://customschemas.google.com/relationships/presentationmetadata" Target="metadata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6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8468713d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318468713d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9391fcbc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err="1"/>
              <a:t>Swin에서</a:t>
            </a:r>
            <a:r>
              <a:rPr lang="ko-KR" altLang="en-US"/>
              <a:t> </a:t>
            </a:r>
            <a:r>
              <a:rPr lang="ko-KR" altLang="en-US" err="1"/>
              <a:t>inference</a:t>
            </a:r>
            <a:r>
              <a:rPr lang="ko-KR" altLang="en-US"/>
              <a:t> 시간이 줄어든 것을 토대로 </a:t>
            </a:r>
            <a:r>
              <a:rPr lang="ko-KR" altLang="en-US" err="1"/>
              <a:t>LeViT에도</a:t>
            </a:r>
            <a:r>
              <a:rPr lang="ko-KR" altLang="en-US"/>
              <a:t> 적용을 해봄</a:t>
            </a:r>
          </a:p>
          <a:p>
            <a:pPr marL="0" indent="0">
              <a:buNone/>
            </a:pPr>
            <a:r>
              <a:rPr lang="ko-KR" altLang="en-US" err="1"/>
              <a:t>자카드</a:t>
            </a:r>
            <a:r>
              <a:rPr lang="ko-KR" altLang="en-US"/>
              <a:t>, </a:t>
            </a:r>
            <a:r>
              <a:rPr lang="ko-KR" altLang="en-US" err="1"/>
              <a:t>유클리디안</a:t>
            </a:r>
            <a:r>
              <a:rPr lang="ko-KR" altLang="en-US"/>
              <a:t> 모두 추론 시간이 많이 늘어남. 따라서 안쓰기로 결정.</a:t>
            </a:r>
          </a:p>
        </p:txBody>
      </p:sp>
      <p:sp>
        <p:nvSpPr>
          <p:cNvPr id="475" name="Google Shape;475;g319391fcbc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438849E-BBE4-FB46-5D42-34DAE596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986867FF-E2FB-34D1-D9A0-EC27B7073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D8ADC187-988C-17AC-ACA7-498B0BFF8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444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7D6CD62E-A522-3BC6-507C-76169E75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7ABC963A-5386-D2AD-72A7-4154516C22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901EA13E-472A-B3E9-03FC-29A4112FD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629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DF6000F-BBFF-0F0E-A5DD-3F11D1C8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3E05C6BF-C14D-8485-CC35-FDE658BA0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268D846A-03C5-3BD4-8B33-61A7BB778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27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1650C5D-A61D-2A67-66D9-18E1BE4DE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30F3B90B-AEDE-EB01-BE43-C13D85C5E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A3C6ED43-0E61-6FFC-ED76-0A22103FEE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7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032B3C66-1841-D5D0-9959-086A80AE7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4E7E4E3F-BF79-FD48-79EE-555DBD551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BC7DCEA4-3058-116C-9ADA-77F2ECBCC7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691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1AECDAF-1A2A-5BFE-DA4C-A75AAB353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BE23258C-CDF8-3A8C-489A-F612F2968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E39DAB80-583B-008E-3CF3-EDEF76CF8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3244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E55FD9E-9B46-880D-E012-0DA9058D3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C3FCB58-7FE3-8762-2646-81AC5AD13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13C996A3-228D-B5B3-2A63-170C4F4D04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772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78DA2B75-AE46-72DE-B19E-BD22C18C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74FA4641-0E8F-9AC0-3625-B01C8B455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21F65EE7-EB03-0AD9-E9AE-89651BE57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865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AE047FF-DE17-5086-E0CA-D7A4FE6E3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A782390-E7AD-A368-261B-716989513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 images are redundant maybe masking makes the process faster?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8F4F5982-86EE-F6D1-0293-8D4C9F606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20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8468713d6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18468713d6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AE047FF-DE17-5086-E0CA-D7A4FE6E3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A782390-E7AD-A368-261B-716989513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LeViT</a:t>
            </a:r>
            <a:r>
              <a:rPr lang="ko-KR" altLang="af-ZA"/>
              <a:t>에는</a:t>
            </a:r>
            <a:r>
              <a:rPr lang="af-ZA"/>
              <a:t> 3, 3, 2</a:t>
            </a:r>
            <a:r>
              <a:rPr lang="ko-KR" altLang="af-ZA"/>
              <a:t>개씩</a:t>
            </a:r>
            <a:r>
              <a:rPr lang="af-ZA"/>
              <a:t> </a:t>
            </a:r>
            <a:r>
              <a:rPr lang="af-ZA" err="1"/>
              <a:t>attention</a:t>
            </a:r>
            <a:r>
              <a:rPr lang="af-ZA"/>
              <a:t> </a:t>
            </a:r>
            <a:r>
              <a:rPr lang="ko-KR" altLang="af-ZA" err="1"/>
              <a:t>블럭이</a:t>
            </a:r>
            <a:r>
              <a:rPr lang="af-ZA"/>
              <a:t> </a:t>
            </a:r>
            <a:r>
              <a:rPr lang="ko-KR" altLang="af-ZA"/>
              <a:t>있는데</a:t>
            </a:r>
            <a:r>
              <a:rPr lang="af-ZA"/>
              <a:t> </a:t>
            </a:r>
            <a:r>
              <a:rPr lang="ko-KR" altLang="af-ZA"/>
              <a:t>너무</a:t>
            </a:r>
            <a:r>
              <a:rPr lang="af-ZA"/>
              <a:t> </a:t>
            </a:r>
            <a:r>
              <a:rPr lang="af-ZA" err="1"/>
              <a:t>많은</a:t>
            </a:r>
            <a:r>
              <a:rPr lang="af-ZA"/>
              <a:t> </a:t>
            </a:r>
            <a:r>
              <a:rPr lang="af-ZA" err="1"/>
              <a:t>attention</a:t>
            </a:r>
            <a:r>
              <a:rPr lang="af-ZA"/>
              <a:t> </a:t>
            </a:r>
            <a:r>
              <a:rPr lang="ko-KR" altLang="af-ZA" err="1"/>
              <a:t>블럭은</a:t>
            </a:r>
            <a:r>
              <a:rPr lang="af-ZA" altLang="ko-KR"/>
              <a:t> </a:t>
            </a:r>
            <a:r>
              <a:rPr lang="ko-KR" altLang="af-ZA"/>
              <a:t>오히려</a:t>
            </a:r>
            <a:r>
              <a:rPr lang="af-ZA" altLang="ko-KR"/>
              <a:t> </a:t>
            </a:r>
            <a:r>
              <a:rPr lang="af-ZA" altLang="ko-KR" err="1"/>
              <a:t>과적합</a:t>
            </a:r>
            <a:r>
              <a:rPr lang="af-ZA" altLang="ko-KR"/>
              <a:t> </a:t>
            </a:r>
            <a:r>
              <a:rPr lang="af-ZA" altLang="ko-KR" err="1"/>
              <a:t>위험이</a:t>
            </a:r>
            <a:r>
              <a:rPr lang="af-ZA" altLang="ko-KR"/>
              <a:t> </a:t>
            </a:r>
            <a:r>
              <a:rPr lang="af-ZA" altLang="ko-KR" err="1"/>
              <a:t>있어서</a:t>
            </a:r>
            <a:r>
              <a:rPr lang="af-ZA" altLang="ko-KR"/>
              <a:t> </a:t>
            </a:r>
            <a:r>
              <a:rPr lang="af-ZA" altLang="ko-KR" err="1"/>
              <a:t>줄여도</a:t>
            </a:r>
            <a:r>
              <a:rPr lang="af-ZA" altLang="ko-KR"/>
              <a:t> </a:t>
            </a:r>
            <a:r>
              <a:rPr lang="af-ZA" altLang="ko-KR" err="1"/>
              <a:t>된다</a:t>
            </a:r>
            <a:r>
              <a:rPr lang="af-ZA" altLang="ko-KR"/>
              <a:t> </a:t>
            </a:r>
            <a:r>
              <a:rPr lang="af-ZA" altLang="ko-KR" err="1"/>
              <a:t>생각하여</a:t>
            </a:r>
            <a:r>
              <a:rPr lang="af-ZA" altLang="ko-KR"/>
              <a:t>, </a:t>
            </a:r>
            <a:r>
              <a:rPr lang="af-ZA" altLang="ko-KR" err="1"/>
              <a:t>block수를</a:t>
            </a:r>
            <a:r>
              <a:rPr lang="af-ZA" altLang="ko-KR"/>
              <a:t> </a:t>
            </a:r>
            <a:r>
              <a:rPr lang="af-ZA" altLang="ko-KR" err="1"/>
              <a:t>줄이면서</a:t>
            </a:r>
            <a:r>
              <a:rPr lang="af-ZA" altLang="ko-KR"/>
              <a:t> </a:t>
            </a:r>
            <a:r>
              <a:rPr lang="af-ZA" altLang="ko-KR" err="1"/>
              <a:t>모델의</a:t>
            </a:r>
            <a:r>
              <a:rPr lang="af-ZA" altLang="ko-KR"/>
              <a:t> </a:t>
            </a:r>
            <a:r>
              <a:rPr lang="af-ZA" altLang="ko-KR" err="1"/>
              <a:t>연산</a:t>
            </a:r>
            <a:r>
              <a:rPr lang="af-ZA" altLang="ko-KR"/>
              <a:t> </a:t>
            </a:r>
            <a:r>
              <a:rPr lang="af-ZA" altLang="ko-KR" err="1"/>
              <a:t>복잡도를</a:t>
            </a:r>
            <a:r>
              <a:rPr lang="af-ZA" altLang="ko-KR"/>
              <a:t> </a:t>
            </a:r>
            <a:r>
              <a:rPr lang="af-ZA" altLang="ko-KR" err="1"/>
              <a:t>줄여서</a:t>
            </a:r>
            <a:r>
              <a:rPr lang="af-ZA" altLang="ko-KR"/>
              <a:t> </a:t>
            </a:r>
            <a:r>
              <a:rPr lang="af-ZA" altLang="ko-KR" err="1"/>
              <a:t>추론시간을</a:t>
            </a:r>
            <a:r>
              <a:rPr lang="af-ZA" altLang="ko-KR"/>
              <a:t> </a:t>
            </a:r>
            <a:r>
              <a:rPr lang="af-ZA" altLang="ko-KR" err="1"/>
              <a:t>확인해봤다</a:t>
            </a:r>
            <a:r>
              <a:rPr lang="af-ZA" altLang="ko-KR"/>
              <a:t>.</a:t>
            </a:r>
          </a:p>
          <a:p>
            <a:pPr marL="0" indent="0">
              <a:buNone/>
            </a:pPr>
            <a:r>
              <a:rPr lang="af-ZA" altLang="ko-KR" err="1"/>
              <a:t>그래서</a:t>
            </a:r>
            <a:r>
              <a:rPr lang="af-ZA" altLang="ko-KR"/>
              <a:t> 2, 2, 2개 씩 </a:t>
            </a:r>
            <a:r>
              <a:rPr lang="af-ZA" altLang="ko-KR" err="1"/>
              <a:t>줄여본</a:t>
            </a:r>
            <a:r>
              <a:rPr lang="af-ZA" altLang="ko-KR"/>
              <a:t> </a:t>
            </a:r>
            <a:r>
              <a:rPr lang="af-ZA" altLang="ko-KR" err="1"/>
              <a:t>결과</a:t>
            </a:r>
            <a:r>
              <a:rPr lang="af-ZA" altLang="ko-KR"/>
              <a:t> </a:t>
            </a:r>
            <a:r>
              <a:rPr lang="af-ZA" altLang="ko-KR" err="1"/>
              <a:t>앞에</a:t>
            </a:r>
            <a:r>
              <a:rPr lang="af-ZA" altLang="ko-KR"/>
              <a:t> </a:t>
            </a:r>
            <a:r>
              <a:rPr lang="af-ZA" altLang="ko-KR" err="1"/>
              <a:t>런처를</a:t>
            </a:r>
            <a:r>
              <a:rPr lang="af-ZA" altLang="ko-KR"/>
              <a:t> </a:t>
            </a:r>
            <a:r>
              <a:rPr lang="af-ZA" altLang="ko-KR" err="1"/>
              <a:t>붙였을</a:t>
            </a:r>
            <a:r>
              <a:rPr lang="af-ZA" altLang="ko-KR"/>
              <a:t> </a:t>
            </a:r>
            <a:r>
              <a:rPr lang="af-ZA" altLang="ko-KR" err="1"/>
              <a:t>때는</a:t>
            </a:r>
            <a:r>
              <a:rPr lang="af-ZA" altLang="ko-KR"/>
              <a:t> </a:t>
            </a:r>
            <a:r>
              <a:rPr lang="af-ZA" altLang="ko-KR" err="1"/>
              <a:t>inferrence</a:t>
            </a:r>
            <a:r>
              <a:rPr lang="af-ZA" altLang="ko-KR"/>
              <a:t> </a:t>
            </a:r>
            <a:r>
              <a:rPr lang="af-ZA" altLang="ko-KR" err="1"/>
              <a:t>time이</a:t>
            </a:r>
            <a:r>
              <a:rPr lang="af-ZA" altLang="ko-KR"/>
              <a:t> 2ms </a:t>
            </a:r>
            <a:r>
              <a:rPr lang="af-ZA" altLang="ko-KR" err="1"/>
              <a:t>정도</a:t>
            </a:r>
            <a:r>
              <a:rPr lang="af-ZA" altLang="ko-KR"/>
              <a:t> </a:t>
            </a:r>
            <a:r>
              <a:rPr lang="af-ZA" altLang="ko-KR" err="1"/>
              <a:t>줄어지고</a:t>
            </a:r>
            <a:r>
              <a:rPr lang="af-ZA" altLang="ko-KR"/>
              <a:t>, </a:t>
            </a:r>
            <a:r>
              <a:rPr lang="af-ZA" altLang="ko-KR" err="1"/>
              <a:t>정확도도</a:t>
            </a:r>
            <a:r>
              <a:rPr lang="af-ZA" altLang="ko-KR"/>
              <a:t> </a:t>
            </a:r>
            <a:r>
              <a:rPr lang="af-ZA" altLang="ko-KR" err="1"/>
              <a:t>오히려</a:t>
            </a:r>
            <a:r>
              <a:rPr lang="af-ZA" altLang="ko-KR"/>
              <a:t> </a:t>
            </a:r>
            <a:r>
              <a:rPr lang="af-ZA" altLang="ko-KR" err="1"/>
              <a:t>개선</a:t>
            </a:r>
            <a:endParaRPr lang="af-ZA" altLang="ko-KR"/>
          </a:p>
          <a:p>
            <a:pPr marL="0" indent="0">
              <a:buNone/>
            </a:pPr>
            <a:r>
              <a:rPr lang="af-ZA" altLang="ko-KR" err="1"/>
              <a:t>런처를</a:t>
            </a:r>
            <a:r>
              <a:rPr lang="af-ZA" altLang="ko-KR"/>
              <a:t> </a:t>
            </a:r>
            <a:r>
              <a:rPr lang="af-ZA" altLang="ko-KR" err="1"/>
              <a:t>안붙였을</a:t>
            </a:r>
            <a:r>
              <a:rPr lang="af-ZA" altLang="ko-KR"/>
              <a:t> </a:t>
            </a:r>
            <a:r>
              <a:rPr lang="af-ZA" altLang="ko-KR" err="1"/>
              <a:t>때는</a:t>
            </a:r>
            <a:r>
              <a:rPr lang="af-ZA" altLang="ko-KR"/>
              <a:t> </a:t>
            </a:r>
            <a:r>
              <a:rPr lang="af-ZA" altLang="ko-KR" err="1"/>
              <a:t>오히려</a:t>
            </a:r>
            <a:r>
              <a:rPr lang="af-ZA" altLang="ko-KR"/>
              <a:t> 2ms정도 </a:t>
            </a:r>
            <a:r>
              <a:rPr lang="af-ZA" altLang="ko-KR" err="1"/>
              <a:t>줄어들고</a:t>
            </a:r>
            <a:r>
              <a:rPr lang="af-ZA" altLang="ko-KR"/>
              <a:t>, </a:t>
            </a:r>
            <a:r>
              <a:rPr lang="af-ZA" altLang="ko-KR" err="1"/>
              <a:t>이것도</a:t>
            </a:r>
            <a:r>
              <a:rPr lang="af-ZA" altLang="ko-KR"/>
              <a:t> </a:t>
            </a:r>
            <a:r>
              <a:rPr lang="af-ZA" altLang="ko-KR" err="1"/>
              <a:t>정확도가</a:t>
            </a:r>
            <a:r>
              <a:rPr lang="af-ZA" altLang="ko-KR"/>
              <a:t> 예상한대로 더 </a:t>
            </a:r>
            <a:r>
              <a:rPr lang="af-ZA" altLang="ko-KR" err="1"/>
              <a:t>많이</a:t>
            </a:r>
            <a:r>
              <a:rPr lang="af-ZA" altLang="ko-KR"/>
              <a:t> </a:t>
            </a:r>
            <a:r>
              <a:rPr lang="af-ZA" altLang="ko-KR" err="1"/>
              <a:t>개선</a:t>
            </a:r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8F4F5982-86EE-F6D1-0293-8D4C9F606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834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ADC31F1C-D24E-5DAB-B20F-B3E35076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3E7A67A1-5CFB-749C-1BD8-35B8A6BBC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/>
              <a:t>원래 </a:t>
            </a:r>
            <a:r>
              <a:rPr lang="en-US" altLang="ko-KR" err="1"/>
              <a:t>LeViT</a:t>
            </a:r>
            <a:r>
              <a:rPr lang="ko-KR"/>
              <a:t> </a:t>
            </a:r>
            <a:r>
              <a:rPr lang="ko-KR" altLang="en-US"/>
              <a:t>모델은 </a:t>
            </a:r>
            <a:r>
              <a:rPr lang="ko-KR" altLang="en-US" err="1"/>
              <a:t>stage와</a:t>
            </a:r>
            <a:r>
              <a:rPr lang="ko-KR" altLang="en-US"/>
              <a:t> </a:t>
            </a:r>
            <a:r>
              <a:rPr lang="ko-KR" altLang="en-US" err="1"/>
              <a:t>satge사이를</a:t>
            </a:r>
            <a:r>
              <a:rPr lang="ko-KR" altLang="en-US"/>
              <a:t> 넘어갈 때 </a:t>
            </a:r>
            <a:r>
              <a:rPr lang="ko-KR" altLang="en-US" err="1"/>
              <a:t>다운샘플링을</a:t>
            </a:r>
            <a:r>
              <a:rPr lang="ko-KR" altLang="en-US"/>
              <a:t> 하는데, 이때 query의 크기를 절반으로 줄인 </a:t>
            </a:r>
            <a:r>
              <a:rPr lang="ko-KR" altLang="en-US" err="1"/>
              <a:t>shrink</a:t>
            </a:r>
            <a:r>
              <a:rPr lang="ko-KR" altLang="en-US"/>
              <a:t> </a:t>
            </a:r>
            <a:r>
              <a:rPr lang="ko-KR" altLang="en-US" err="1"/>
              <a:t>transformer를</a:t>
            </a:r>
            <a:r>
              <a:rPr lang="ko-KR" altLang="en-US"/>
              <a:t> 사용,</a:t>
            </a:r>
          </a:p>
          <a:p>
            <a:pPr marL="0" indent="0">
              <a:buNone/>
            </a:pPr>
            <a:r>
              <a:rPr lang="ko-KR" altLang="en-US"/>
              <a:t>이것을 </a:t>
            </a:r>
            <a:r>
              <a:rPr lang="ko-KR" altLang="en-US" err="1"/>
              <a:t>kerner</a:t>
            </a:r>
            <a:r>
              <a:rPr lang="ko-KR" altLang="en-US"/>
              <a:t> </a:t>
            </a:r>
            <a:r>
              <a:rPr lang="ko-KR" altLang="en-US" err="1"/>
              <a:t>size</a:t>
            </a:r>
            <a:r>
              <a:rPr lang="ko-KR" altLang="en-US"/>
              <a:t> = 3, </a:t>
            </a:r>
            <a:r>
              <a:rPr lang="ko-KR" altLang="en-US" err="1"/>
              <a:t>stride</a:t>
            </a:r>
            <a:r>
              <a:rPr lang="ko-KR" altLang="en-US"/>
              <a:t> = 2, </a:t>
            </a:r>
            <a:r>
              <a:rPr lang="ko-KR" altLang="en-US" err="1"/>
              <a:t>padding</a:t>
            </a:r>
            <a:r>
              <a:rPr lang="ko-KR" altLang="en-US"/>
              <a:t> = 1을 사용하여 </a:t>
            </a:r>
            <a:r>
              <a:rPr lang="ko-KR" altLang="en-US" err="1"/>
              <a:t>conv</a:t>
            </a:r>
            <a:r>
              <a:rPr lang="ko-KR" altLang="en-US"/>
              <a:t> 연산을 이용한 </a:t>
            </a:r>
            <a:r>
              <a:rPr lang="ko-KR" altLang="en-US" err="1"/>
              <a:t>다운샘플링을</a:t>
            </a:r>
            <a:r>
              <a:rPr lang="ko-KR" altLang="en-US"/>
              <a:t> 시도하여 </a:t>
            </a:r>
            <a:r>
              <a:rPr lang="ko-KR" altLang="en-US" err="1"/>
              <a:t>inference</a:t>
            </a:r>
            <a:r>
              <a:rPr lang="ko-KR" altLang="en-US"/>
              <a:t> 시간을 </a:t>
            </a:r>
            <a:r>
              <a:rPr lang="ko-KR" altLang="en-US" err="1"/>
              <a:t>줄여볼려고</a:t>
            </a:r>
            <a:r>
              <a:rPr lang="ko-KR" altLang="en-US"/>
              <a:t> 시도</a:t>
            </a:r>
          </a:p>
          <a:p>
            <a:pPr marL="0" indent="0">
              <a:buNone/>
            </a:pPr>
            <a:r>
              <a:rPr lang="ko-KR" altLang="en-US"/>
              <a:t>그 결과, </a:t>
            </a:r>
            <a:r>
              <a:rPr lang="ko-KR" altLang="en-US" err="1"/>
              <a:t>런처</a:t>
            </a:r>
            <a:r>
              <a:rPr lang="ko-KR" altLang="en-US"/>
              <a:t> </a:t>
            </a:r>
            <a:r>
              <a:rPr lang="ko-KR" altLang="en-US" err="1"/>
              <a:t>붙어있을때는</a:t>
            </a:r>
            <a:r>
              <a:rPr lang="ko-KR" altLang="en-US"/>
              <a:t> </a:t>
            </a:r>
            <a:r>
              <a:rPr lang="ko-KR" altLang="en-US" err="1"/>
              <a:t>acc도</a:t>
            </a:r>
            <a:r>
              <a:rPr lang="ko-KR" altLang="en-US"/>
              <a:t> 3프로정도 늘어나면서 시간이 3ms 정도 </a:t>
            </a:r>
            <a:r>
              <a:rPr lang="ko-KR" altLang="en-US" err="1"/>
              <a:t>줄어듬</a:t>
            </a:r>
            <a:r>
              <a:rPr lang="ko-KR" altLang="en-US"/>
              <a:t>.</a:t>
            </a:r>
          </a:p>
          <a:p>
            <a:pPr marL="0" indent="0">
              <a:buNone/>
            </a:pPr>
            <a:r>
              <a:rPr lang="ko-KR" altLang="en-US"/>
              <a:t>런처가 없을 때는 성능도 크게 늘어나고 추론시간도 1ms 정도 </a:t>
            </a:r>
            <a:r>
              <a:rPr lang="ko-KR" altLang="en-US" err="1"/>
              <a:t>줄어듬</a:t>
            </a:r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A8B01239-0F3F-F100-04AE-33EB81EC4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99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65F89184-9468-FC1D-53B7-31EBD025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89E59225-726E-BD92-C244-33A9538C2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the question arises, is it right to add pretrained model prior to our proposed model?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the model fails to train, </a:t>
            </a:r>
            <a:r>
              <a:rPr lang="en-US" altLang="ko-KR"/>
              <a:t>is</a:t>
            </a:r>
            <a:r>
              <a:rPr lang="ko-KR" altLang="en-US"/>
              <a:t> </a:t>
            </a:r>
            <a:r>
              <a:rPr lang="en-US" altLang="ko-KR"/>
              <a:t>it</a:t>
            </a:r>
            <a:r>
              <a:rPr lang="en-US"/>
              <a:t> because we did not set the environment, params, </a:t>
            </a:r>
            <a:r>
              <a:rPr lang="en-US" err="1"/>
              <a:t>hyperparams</a:t>
            </a:r>
            <a:r>
              <a:rPr lang="en-US"/>
              <a:t>, etc., properly?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so, then our research is theoretically incorrect to add pretrained model, instead of tuning the proposed model for higher acc?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found the following paper from IEEE TMLR 2022, which has a great summary on training </a:t>
            </a:r>
            <a:r>
              <a:rPr lang="en-US" err="1"/>
              <a:t>ViT</a:t>
            </a:r>
            <a:r>
              <a:rPr lang="en-US"/>
              <a:t> models.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research, when training on Pet37 datasets, which we were training from, are not trainable from scratch, even with the high-end GPU/TPUs.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was </a:t>
            </a:r>
            <a:r>
              <a:rPr lang="en-US" err="1"/>
              <a:t>empricially</a:t>
            </a:r>
            <a:r>
              <a:rPr lang="en-US"/>
              <a:t> concluded that the </a:t>
            </a:r>
            <a:r>
              <a:rPr lang="en-US" err="1"/>
              <a:t>ViT</a:t>
            </a:r>
            <a:r>
              <a:rPr lang="en-US"/>
              <a:t> model cannot obtain </a:t>
            </a:r>
            <a:r>
              <a:rPr lang="en-US" i="1"/>
              <a:t>generic</a:t>
            </a:r>
            <a:r>
              <a:rPr lang="en-US" i="0"/>
              <a:t> </a:t>
            </a:r>
            <a:r>
              <a:rPr lang="en-US" i="1"/>
              <a:t>expressions</a:t>
            </a:r>
            <a:r>
              <a:rPr lang="en-US" i="0"/>
              <a:t> of the given dataset when the size is not big enough.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/>
              <a:t>So the authors have concluded that transferring the models pretrained from the similarly distributed dataset can be correctly trained.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BEE4EFED-AADE-1073-9C09-376E1FF42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895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2811F539-72A0-328D-3E9A-2C0401BB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5FA941AB-3DAB-35BC-F85F-45378E70E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83FD032B-E592-86CF-8F07-0C4FB0EA8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192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32E448B1-0AF5-38B6-CC50-9B756F113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5259074-E287-0F08-84CC-F367BE503D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609FD8F1-050D-3A5D-5003-67BBF48D26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372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C083BC7D-B315-0655-6443-062D0F12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87CDF2D7-4592-31C3-C7F6-95C25FD11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EBB63B88-AEC6-8477-66F8-4C6EE43D3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467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D279E91F-3C67-D013-A3BF-204BF888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A1258407-0204-43E0-280F-335F2B021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FF4196F4-57EF-A56E-BEFD-F0B407654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2549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A386FC98-5C1E-5E93-130F-09E695F70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451FFD93-E7D2-47EA-6DC6-04A72E017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22C13F29-8440-CD80-D060-64107CD09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664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8B1782A9-920B-BE91-BF7C-3B84AFCA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F19745E4-F0F7-DFE1-7BE1-A5B22E1B5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4F4A282A-69C5-05E5-2DEE-3BDCC01F3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0127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B06210AF-1BBC-A99C-A306-9FE3D1F5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38FF65BA-44D4-3F22-E513-E6663512F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HoViT</a:t>
            </a:r>
            <a:r>
              <a:rPr lang="ko-KR" altLang="af-ZA"/>
              <a:t>은</a:t>
            </a:r>
            <a:r>
              <a:rPr lang="af-ZA"/>
              <a:t> </a:t>
            </a:r>
            <a:r>
              <a:rPr lang="ko-KR" altLang="af-ZA"/>
              <a:t>그림과</a:t>
            </a:r>
            <a:r>
              <a:rPr lang="af-ZA" altLang="ko-KR"/>
              <a:t> </a:t>
            </a:r>
            <a:r>
              <a:rPr lang="ko-KR" altLang="af-ZA"/>
              <a:t>같이</a:t>
            </a:r>
            <a:r>
              <a:rPr lang="af-ZA" altLang="ko-KR"/>
              <a:t> </a:t>
            </a:r>
            <a:r>
              <a:rPr lang="af-ZA" altLang="ko-KR" err="1"/>
              <a:t>추론</a:t>
            </a:r>
            <a:r>
              <a:rPr lang="af-ZA" altLang="ko-KR"/>
              <a:t> </a:t>
            </a:r>
            <a:r>
              <a:rPr lang="af-ZA" altLang="ko-KR" err="1"/>
              <a:t>시간이</a:t>
            </a:r>
            <a:r>
              <a:rPr lang="af-ZA" altLang="ko-KR"/>
              <a:t> </a:t>
            </a:r>
            <a:r>
              <a:rPr lang="af-ZA" altLang="ko-KR" err="1"/>
              <a:t>크게</a:t>
            </a:r>
            <a:r>
              <a:rPr lang="af-ZA" altLang="ko-KR"/>
              <a:t> </a:t>
            </a:r>
            <a:r>
              <a:rPr lang="af-ZA" altLang="ko-KR" err="1"/>
              <a:t>줄어든</a:t>
            </a:r>
            <a:r>
              <a:rPr lang="af-ZA" altLang="ko-KR"/>
              <a:t> </a:t>
            </a:r>
            <a:r>
              <a:rPr lang="af-ZA" altLang="ko-KR" err="1"/>
              <a:t>것을</a:t>
            </a:r>
            <a:r>
              <a:rPr lang="af-ZA" altLang="ko-KR"/>
              <a:t> </a:t>
            </a:r>
            <a:r>
              <a:rPr lang="af-ZA" altLang="ko-KR" err="1"/>
              <a:t>확인</a:t>
            </a:r>
            <a:r>
              <a:rPr lang="af-ZA" altLang="ko-KR"/>
              <a:t> 할 수 </a:t>
            </a:r>
            <a:r>
              <a:rPr lang="af-ZA" altLang="ko-KR" err="1"/>
              <a:t>있음</a:t>
            </a:r>
            <a:r>
              <a:rPr lang="af-ZA" altLang="ko-KR"/>
              <a:t>. </a:t>
            </a:r>
            <a:r>
              <a:rPr lang="af-ZA" altLang="ko-KR" err="1"/>
              <a:t>그러는</a:t>
            </a:r>
            <a:r>
              <a:rPr lang="af-ZA" altLang="ko-KR"/>
              <a:t> </a:t>
            </a:r>
            <a:r>
              <a:rPr lang="af-ZA" altLang="ko-KR" err="1"/>
              <a:t>와중에</a:t>
            </a:r>
            <a:r>
              <a:rPr lang="af-ZA" altLang="ko-KR"/>
              <a:t> </a:t>
            </a:r>
            <a:r>
              <a:rPr lang="af-ZA" altLang="ko-KR" err="1"/>
              <a:t>성능도</a:t>
            </a:r>
            <a:r>
              <a:rPr lang="af-ZA" altLang="ko-KR"/>
              <a:t> </a:t>
            </a:r>
            <a:r>
              <a:rPr lang="af-ZA" altLang="ko-KR" err="1"/>
              <a:t>낮아진것이</a:t>
            </a:r>
            <a:r>
              <a:rPr lang="af-ZA" altLang="ko-KR"/>
              <a:t> </a:t>
            </a:r>
            <a:r>
              <a:rPr lang="af-ZA" altLang="ko-KR" err="1"/>
              <a:t>아님</a:t>
            </a:r>
            <a:r>
              <a:rPr lang="af-ZA" altLang="ko-KR"/>
              <a:t>. </a:t>
            </a:r>
            <a:r>
              <a:rPr lang="af-ZA" altLang="ko-KR" err="1"/>
              <a:t>추론속도가</a:t>
            </a:r>
            <a:r>
              <a:rPr lang="af-ZA" altLang="ko-KR"/>
              <a:t> </a:t>
            </a:r>
            <a:r>
              <a:rPr lang="af-ZA" altLang="ko-KR" err="1"/>
              <a:t>기존</a:t>
            </a:r>
            <a:r>
              <a:rPr lang="af-ZA" altLang="ko-KR"/>
              <a:t> </a:t>
            </a:r>
            <a:r>
              <a:rPr lang="af-ZA" altLang="ko-KR" err="1"/>
              <a:t>LeViT보다</a:t>
            </a:r>
            <a:r>
              <a:rPr lang="af-ZA" altLang="ko-KR"/>
              <a:t> 45프로 </a:t>
            </a:r>
            <a:r>
              <a:rPr lang="af-ZA" altLang="ko-KR" err="1"/>
              <a:t>정도</a:t>
            </a:r>
            <a:r>
              <a:rPr lang="af-ZA" altLang="ko-KR"/>
              <a:t> </a:t>
            </a:r>
            <a:r>
              <a:rPr lang="af-ZA" altLang="ko-KR" err="1"/>
              <a:t>향상되고</a:t>
            </a:r>
            <a:r>
              <a:rPr lang="af-ZA" altLang="ko-KR"/>
              <a:t> </a:t>
            </a:r>
            <a:r>
              <a:rPr lang="af-ZA" altLang="ko-KR" err="1"/>
              <a:t>파라미터도</a:t>
            </a:r>
            <a:r>
              <a:rPr lang="af-ZA" altLang="ko-KR"/>
              <a:t> 68프로 </a:t>
            </a:r>
            <a:r>
              <a:rPr lang="af-ZA" altLang="ko-KR" err="1"/>
              <a:t>정도</a:t>
            </a:r>
            <a:r>
              <a:rPr lang="af-ZA" altLang="ko-KR"/>
              <a:t> 줄어들어 모델이 많이 경량화 된것을 </a:t>
            </a:r>
            <a:r>
              <a:rPr lang="af-ZA" altLang="ko-KR" err="1"/>
              <a:t>확인할</a:t>
            </a:r>
            <a:r>
              <a:rPr lang="af-ZA" altLang="ko-KR"/>
              <a:t> 수 </a:t>
            </a:r>
            <a:r>
              <a:rPr lang="af-ZA" altLang="ko-KR" err="1"/>
              <a:t>있다</a:t>
            </a:r>
            <a:r>
              <a:rPr lang="af-ZA" altLang="ko-KR"/>
              <a:t>.</a:t>
            </a:r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B39D41F1-56C6-A2E0-9E28-64FC5750BC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56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A76474C0-AF53-24F7-71F4-A9364257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5419D31C-1320-6069-9A37-1BBD58BA5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48497E65-8B50-E8D6-A059-ECBDA7A56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909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A8D8D226-5A90-69C6-334D-64D24E83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064728f4_0_30:notes">
            <a:extLst>
              <a:ext uri="{FF2B5EF4-FFF2-40B4-BE49-F238E27FC236}">
                <a16:creationId xmlns:a16="http://schemas.microsoft.com/office/drawing/2014/main" id="{0A87C545-5925-274D-52B0-72EA7933B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우리는 우리의 제한된 환경에서 최대한 </a:t>
            </a:r>
            <a:r>
              <a:rPr lang="ko-KR" altLang="en-US" err="1"/>
              <a:t>HoViT의</a:t>
            </a:r>
            <a:r>
              <a:rPr lang="ko-KR" altLang="en-US"/>
              <a:t> 성능을 파악하기 위해 다른 CIFAR 100 그리고 100epoch을 여러 </a:t>
            </a:r>
            <a:r>
              <a:rPr lang="ko-KR" altLang="en-US" err="1"/>
              <a:t>lr</a:t>
            </a:r>
            <a:r>
              <a:rPr lang="ko-KR" altLang="en-US"/>
              <a:t>, </a:t>
            </a:r>
            <a:r>
              <a:rPr lang="ko-KR" altLang="en-US" err="1"/>
              <a:t>optimizer</a:t>
            </a:r>
            <a:r>
              <a:rPr lang="ko-KR" altLang="en-US"/>
              <a:t>, </a:t>
            </a:r>
            <a:r>
              <a:rPr lang="ko-KR" altLang="en-US" err="1"/>
              <a:t>scheduler을</a:t>
            </a:r>
            <a:r>
              <a:rPr lang="ko-KR" altLang="en-US"/>
              <a:t> 사용해가면서 많이 시도해보았다. </a:t>
            </a:r>
            <a:endParaRPr lang="ko-KR"/>
          </a:p>
          <a:p>
            <a:pPr marL="0" indent="0">
              <a:buNone/>
            </a:pPr>
            <a:r>
              <a:rPr lang="ko-KR" altLang="en-US"/>
              <a:t>그 결과 모두 </a:t>
            </a:r>
            <a:r>
              <a:rPr lang="ko-KR" altLang="en-US" err="1"/>
              <a:t>acc가</a:t>
            </a:r>
            <a:r>
              <a:rPr lang="ko-KR" altLang="en-US"/>
              <a:t> 50 </a:t>
            </a:r>
            <a:r>
              <a:rPr lang="ko-KR" altLang="en-US" err="1"/>
              <a:t>퍼에서</a:t>
            </a:r>
            <a:r>
              <a:rPr lang="ko-KR" altLang="en-US"/>
              <a:t> 60 </a:t>
            </a:r>
            <a:r>
              <a:rPr lang="ko-KR" altLang="en-US" err="1"/>
              <a:t>퍼사이로</a:t>
            </a:r>
            <a:r>
              <a:rPr lang="ko-KR" altLang="en-US"/>
              <a:t> 수렴한다. 앞에서 언급한 논문에서 볼 수 있듯이 제한된 데이터셋을 가지고 </a:t>
            </a:r>
            <a:r>
              <a:rPr lang="ko-KR" altLang="en-US" err="1"/>
              <a:t>ViT를</a:t>
            </a:r>
            <a:r>
              <a:rPr lang="ko-KR" altLang="en-US"/>
              <a:t> 학습하면 </a:t>
            </a:r>
            <a:r>
              <a:rPr lang="ko-KR" altLang="en-US" err="1"/>
              <a:t>acc</a:t>
            </a:r>
            <a:r>
              <a:rPr lang="ko-KR" altLang="en-US"/>
              <a:t> 가 50퍼에서 60퍼에서 수렴하게 된다고 했다. </a:t>
            </a:r>
            <a:r>
              <a:rPr lang="ko-KR" altLang="en-US" err="1"/>
              <a:t>HoViT도</a:t>
            </a:r>
            <a:r>
              <a:rPr lang="ko-KR" altLang="en-US"/>
              <a:t> 이와 비슷한 현상이 발견되었다.</a:t>
            </a:r>
          </a:p>
          <a:p>
            <a:pPr marL="0" indent="0">
              <a:buNone/>
            </a:pPr>
            <a:r>
              <a:rPr lang="ko-KR" altLang="en-US"/>
              <a:t>따라서 우리는 더 이미지넷과 같은 더 큰 데이터 셋에서 결과를 확인해보고 싶다. </a:t>
            </a:r>
          </a:p>
        </p:txBody>
      </p:sp>
      <p:sp>
        <p:nvSpPr>
          <p:cNvPr id="454" name="Google Shape;454;g319064728f4_0_30:notes">
            <a:extLst>
              <a:ext uri="{FF2B5EF4-FFF2-40B4-BE49-F238E27FC236}">
                <a16:creationId xmlns:a16="http://schemas.microsoft.com/office/drawing/2014/main" id="{774472B6-0389-CC48-E97B-62D50602A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5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8468713d6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318468713d6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8468713d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 err="1"/>
              <a:t>Proposal</a:t>
            </a:r>
            <a:r>
              <a:rPr lang="af-ZA"/>
              <a:t> </a:t>
            </a:r>
            <a:r>
              <a:rPr lang="ko-KR" altLang="af-ZA"/>
              <a:t>발표에서</a:t>
            </a:r>
            <a:r>
              <a:rPr lang="af-ZA" altLang="ko-KR"/>
              <a:t> </a:t>
            </a:r>
            <a:r>
              <a:rPr lang="af-ZA" altLang="ko-KR" err="1"/>
              <a:t>보여준</a:t>
            </a:r>
            <a:r>
              <a:rPr lang="af-ZA" altLang="ko-KR"/>
              <a:t> </a:t>
            </a:r>
            <a:r>
              <a:rPr lang="af-ZA" altLang="ko-KR" err="1"/>
              <a:t>듯이</a:t>
            </a:r>
            <a:r>
              <a:rPr lang="af-ZA" altLang="ko-KR"/>
              <a:t> </a:t>
            </a:r>
            <a:r>
              <a:rPr lang="af-ZA" altLang="ko-KR" err="1"/>
              <a:t>swin에서</a:t>
            </a:r>
            <a:r>
              <a:rPr lang="af-ZA" altLang="ko-KR"/>
              <a:t> </a:t>
            </a:r>
            <a:r>
              <a:rPr lang="af-ZA" altLang="ko-KR" err="1"/>
              <a:t>유사도</a:t>
            </a:r>
            <a:r>
              <a:rPr lang="af-ZA" altLang="ko-KR"/>
              <a:t> </a:t>
            </a:r>
            <a:r>
              <a:rPr lang="af-ZA" altLang="ko-KR" err="1"/>
              <a:t>함수를</a:t>
            </a:r>
            <a:r>
              <a:rPr lang="af-ZA" altLang="ko-KR"/>
              <a:t> </a:t>
            </a:r>
            <a:r>
              <a:rPr lang="af-ZA" altLang="ko-KR" err="1"/>
              <a:t>교체하였을</a:t>
            </a:r>
            <a:r>
              <a:rPr lang="af-ZA" altLang="ko-KR"/>
              <a:t> 때 </a:t>
            </a:r>
            <a:r>
              <a:rPr lang="af-ZA" altLang="ko-KR" err="1"/>
              <a:t>유클리디안에서</a:t>
            </a:r>
            <a:r>
              <a:rPr lang="af-ZA" altLang="ko-KR"/>
              <a:t> </a:t>
            </a:r>
            <a:r>
              <a:rPr lang="af-ZA" altLang="ko-KR" err="1"/>
              <a:t>추론시간이</a:t>
            </a:r>
            <a:r>
              <a:rPr lang="af-ZA" altLang="ko-KR"/>
              <a:t> 빨라지고, </a:t>
            </a:r>
          </a:p>
          <a:p>
            <a:pPr marL="0" indent="0">
              <a:buNone/>
            </a:pPr>
            <a:r>
              <a:rPr lang="af-ZA" altLang="ko-KR" err="1"/>
              <a:t>자카드</a:t>
            </a:r>
            <a:r>
              <a:rPr lang="af-ZA" altLang="ko-KR"/>
              <a:t> </a:t>
            </a:r>
            <a:r>
              <a:rPr lang="af-ZA" altLang="ko-KR" err="1"/>
              <a:t>유클리디안</a:t>
            </a:r>
            <a:r>
              <a:rPr lang="af-ZA" altLang="ko-KR"/>
              <a:t> 둘 다 </a:t>
            </a:r>
            <a:r>
              <a:rPr lang="af-ZA" altLang="ko-KR" err="1"/>
              <a:t>성능이</a:t>
            </a:r>
            <a:r>
              <a:rPr lang="af-ZA" altLang="ko-KR"/>
              <a:t> </a:t>
            </a:r>
            <a:r>
              <a:rPr lang="af-ZA" altLang="ko-KR" err="1"/>
              <a:t>약간</a:t>
            </a:r>
            <a:r>
              <a:rPr lang="af-ZA" altLang="ko-KR"/>
              <a:t> </a:t>
            </a:r>
            <a:r>
              <a:rPr lang="af-ZA" altLang="ko-KR" err="1"/>
              <a:t>개선됨</a:t>
            </a:r>
          </a:p>
        </p:txBody>
      </p:sp>
      <p:sp>
        <p:nvSpPr>
          <p:cNvPr id="420" name="Google Shape;420;g318468713d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8468713d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318468713d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9064728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19064728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9064728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19064728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9064728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19064728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6.10270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318468713d6_5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43500"/>
            <a:ext cx="1828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18468713d6_5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3556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18468713d6_5_0"/>
          <p:cNvSpPr txBox="1"/>
          <p:nvPr/>
        </p:nvSpPr>
        <p:spPr>
          <a:xfrm>
            <a:off x="1219200" y="2705100"/>
            <a:ext cx="15671700" cy="24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091C78"/>
                </a:solidFill>
                <a:latin typeface="Arial"/>
                <a:ea typeface="Arial"/>
                <a:cs typeface="Arial"/>
                <a:sym typeface="Arial"/>
              </a:rPr>
              <a:t>Enhancing Vision Transformer</a:t>
            </a:r>
            <a:r>
              <a:rPr lang="en-US" sz="7000">
                <a:solidFill>
                  <a:srgbClr val="091C78"/>
                </a:solidFill>
              </a:rPr>
              <a:t>’s</a:t>
            </a:r>
            <a:r>
              <a:rPr lang="en-US" sz="7000" b="0" i="0" u="none" strike="noStrike" cap="none">
                <a:solidFill>
                  <a:srgbClr val="091C78"/>
                </a:solidFill>
                <a:latin typeface="Arial"/>
                <a:ea typeface="Arial"/>
                <a:cs typeface="Arial"/>
                <a:sym typeface="Arial"/>
              </a:rPr>
              <a:t> Inference Speed</a:t>
            </a:r>
            <a:endParaRPr/>
          </a:p>
        </p:txBody>
      </p:sp>
      <p:sp>
        <p:nvSpPr>
          <p:cNvPr id="365" name="Google Shape;365;g318468713d6_5_0"/>
          <p:cNvSpPr txBox="1"/>
          <p:nvPr/>
        </p:nvSpPr>
        <p:spPr>
          <a:xfrm>
            <a:off x="1447800" y="381000"/>
            <a:ext cx="19305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91C78"/>
                </a:solidFill>
                <a:latin typeface="Arial"/>
                <a:ea typeface="Arial"/>
                <a:cs typeface="Arial"/>
                <a:sym typeface="Arial"/>
              </a:rPr>
              <a:t>Ajou University</a:t>
            </a:r>
            <a:endParaRPr/>
          </a:p>
        </p:txBody>
      </p:sp>
      <p:sp>
        <p:nvSpPr>
          <p:cNvPr id="366" name="Google Shape;366;g318468713d6_5_0"/>
          <p:cNvSpPr txBox="1"/>
          <p:nvPr/>
        </p:nvSpPr>
        <p:spPr>
          <a:xfrm>
            <a:off x="2667000" y="5207000"/>
            <a:ext cx="12763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Integrating Hybrid Architectures and Novel Similarity Measures</a:t>
            </a:r>
            <a:endParaRPr/>
          </a:p>
        </p:txBody>
      </p:sp>
      <p:sp>
        <p:nvSpPr>
          <p:cNvPr id="367" name="Google Shape;367;g318468713d6_5_0"/>
          <p:cNvSpPr txBox="1"/>
          <p:nvPr/>
        </p:nvSpPr>
        <p:spPr>
          <a:xfrm>
            <a:off x="8521700" y="469900"/>
            <a:ext cx="9118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91C78"/>
                </a:solidFill>
                <a:latin typeface="Anek Bangla"/>
                <a:ea typeface="Anek Bangla"/>
                <a:cs typeface="Anek Bangla"/>
                <a:sym typeface="Anek Bangla"/>
              </a:rPr>
              <a:t>2024.1</a:t>
            </a:r>
            <a:r>
              <a:rPr lang="en-US" sz="1800" b="1">
                <a:solidFill>
                  <a:srgbClr val="091C78"/>
                </a:solidFill>
                <a:latin typeface="Anek Bangla"/>
                <a:ea typeface="Anek Bangla"/>
                <a:cs typeface="Anek Bangla"/>
                <a:sym typeface="Anek Bangla"/>
              </a:rPr>
              <a:t>2</a:t>
            </a:r>
            <a:r>
              <a:rPr lang="en-US" sz="1800" b="1" i="0" u="none" strike="noStrike" cap="none">
                <a:solidFill>
                  <a:srgbClr val="091C78"/>
                </a:solidFill>
                <a:latin typeface="Anek Bangla"/>
                <a:ea typeface="Anek Bangla"/>
                <a:cs typeface="Anek Bangla"/>
                <a:sym typeface="Anek Bangla"/>
              </a:rPr>
              <a:t>.</a:t>
            </a:r>
            <a:r>
              <a:rPr lang="en-US" sz="1800" b="1">
                <a:solidFill>
                  <a:srgbClr val="091C78"/>
                </a:solidFill>
                <a:latin typeface="Anek Bangla"/>
                <a:ea typeface="Anek Bangla"/>
                <a:cs typeface="Anek Bangla"/>
                <a:sym typeface="Anek Bangla"/>
              </a:rPr>
              <a:t>04</a:t>
            </a:r>
            <a:endParaRPr/>
          </a:p>
        </p:txBody>
      </p:sp>
      <p:sp>
        <p:nvSpPr>
          <p:cNvPr id="368" name="Google Shape;368;g318468713d6_5_0"/>
          <p:cNvSpPr txBox="1"/>
          <p:nvPr/>
        </p:nvSpPr>
        <p:spPr>
          <a:xfrm>
            <a:off x="12534900" y="9067800"/>
            <a:ext cx="525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소프트웨어학과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강전찬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남현원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정용훈</a:t>
            </a:r>
            <a:r>
              <a:rPr lang="en-US" sz="2200" b="1">
                <a:solidFill>
                  <a:srgbClr val="FFFFFF"/>
                </a:solidFill>
              </a:rPr>
              <a:t>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한동엽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319391fcbce_4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19391fcbce_4_5"/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b="1">
                <a:solidFill>
                  <a:srgbClr val="001CA0"/>
                </a:solidFill>
              </a:rPr>
              <a:t>LeViT + Similarity</a:t>
            </a:r>
            <a:endParaRPr sz="2400" b="1">
              <a:solidFill>
                <a:srgbClr val="001CA0"/>
              </a:solidFill>
            </a:endParaRPr>
          </a:p>
        </p:txBody>
      </p:sp>
      <p:sp>
        <p:nvSpPr>
          <p:cNvPr id="480" name="Google Shape;480;g319391fcbce_4_5"/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>
                <a:solidFill>
                  <a:srgbClr val="091C78"/>
                </a:solidFill>
              </a:rPr>
              <a:t>02 </a:t>
            </a:r>
            <a:r>
              <a:rPr lang="en-US" altLang="ko-KR" sz="5500" err="1">
                <a:solidFill>
                  <a:srgbClr val="091C78"/>
                </a:solidFill>
              </a:rPr>
              <a:t>LeViT</a:t>
            </a:r>
            <a:r>
              <a:rPr lang="en-US" altLang="ko-KR" sz="5500">
                <a:solidFill>
                  <a:srgbClr val="091C78"/>
                </a:solidFill>
              </a:rPr>
              <a:t> Based Approach</a:t>
            </a:r>
            <a:endParaRPr lang="en-US" altLang="ko-KR" sz="6000"/>
          </a:p>
        </p:txBody>
      </p:sp>
      <p:pic>
        <p:nvPicPr>
          <p:cNvPr id="481" name="Google Shape;481;g319391fcbce_4_5"/>
          <p:cNvPicPr preferRelativeResize="0"/>
          <p:nvPr/>
        </p:nvPicPr>
        <p:blipFill rotWithShape="1">
          <a:blip r:embed="rId4">
            <a:alphaModFix/>
          </a:blip>
          <a:srcRect r="36130"/>
          <a:stretch/>
        </p:blipFill>
        <p:spPr>
          <a:xfrm>
            <a:off x="571500" y="2703700"/>
            <a:ext cx="2129200" cy="7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19391fcbce_4_5"/>
          <p:cNvSpPr/>
          <p:nvPr/>
        </p:nvSpPr>
        <p:spPr>
          <a:xfrm>
            <a:off x="1714425" y="3429000"/>
            <a:ext cx="863400" cy="5074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319391fcbce_4_5"/>
          <p:cNvPicPr preferRelativeResize="0"/>
          <p:nvPr/>
        </p:nvPicPr>
        <p:blipFill rotWithShape="1">
          <a:blip r:embed="rId5">
            <a:alphaModFix/>
          </a:blip>
          <a:srcRect l="51471" t="2775" r="1215" b="70485"/>
          <a:stretch/>
        </p:blipFill>
        <p:spPr>
          <a:xfrm>
            <a:off x="3308325" y="2804175"/>
            <a:ext cx="5041126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19391fcbce_4_5"/>
          <p:cNvSpPr txBox="1"/>
          <p:nvPr/>
        </p:nvSpPr>
        <p:spPr>
          <a:xfrm>
            <a:off x="3406375" y="3979650"/>
            <a:ext cx="7185900" cy="3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232"/>
                </a:solidFill>
              </a:rPr>
              <a:t>Same as Swin + Similarity</a:t>
            </a: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232"/>
                </a:solidFill>
              </a:rPr>
              <a:t>Change similarity of Q and K Measurement of Attention</a:t>
            </a:r>
            <a:endParaRPr sz="2000">
              <a:solidFill>
                <a:srgbClr val="323232"/>
              </a:solidFill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000"/>
              <a:buAutoNum type="arabicPeriod"/>
            </a:pPr>
            <a:r>
              <a:rPr lang="en-US" sz="2000">
                <a:solidFill>
                  <a:srgbClr val="323232"/>
                </a:solidFill>
              </a:rPr>
              <a:t>Jaccard similarity function</a:t>
            </a:r>
            <a:endParaRPr sz="2000">
              <a:solidFill>
                <a:srgbClr val="323232"/>
              </a:solidFill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000"/>
              <a:buAutoNum type="arabicPeriod"/>
            </a:pPr>
            <a:r>
              <a:rPr lang="en-US" sz="2000">
                <a:solidFill>
                  <a:srgbClr val="091C78"/>
                </a:solidFill>
              </a:rPr>
              <a:t>Euclidian </a:t>
            </a:r>
            <a:r>
              <a:rPr lang="en-US" sz="2000">
                <a:solidFill>
                  <a:srgbClr val="323232"/>
                </a:solidFill>
              </a:rPr>
              <a:t>similarity function</a:t>
            </a:r>
            <a:endParaRPr sz="2000">
              <a:solidFill>
                <a:srgbClr val="323232"/>
              </a:solidFill>
            </a:endParaRPr>
          </a:p>
        </p:txBody>
      </p:sp>
      <p:pic>
        <p:nvPicPr>
          <p:cNvPr id="485" name="Google Shape;485;g319391fcbce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4450" y="5666400"/>
            <a:ext cx="4868525" cy="12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319391fcbce_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4450" y="7489875"/>
            <a:ext cx="4146775" cy="116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g319391fcbce_4_5"/>
          <p:cNvCxnSpPr>
            <a:stCxn id="482" idx="3"/>
          </p:cNvCxnSpPr>
          <p:nvPr/>
        </p:nvCxnSpPr>
        <p:spPr>
          <a:xfrm rot="10800000" flipH="1">
            <a:off x="2577825" y="3333900"/>
            <a:ext cx="971400" cy="2632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" name="Google Shape;488;g319391fcbce_4_5"/>
          <p:cNvSpPr/>
          <p:nvPr/>
        </p:nvSpPr>
        <p:spPr>
          <a:xfrm>
            <a:off x="7111914" y="2882167"/>
            <a:ext cx="669300" cy="3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9" name="Google Shape;489;g319391fcbce_4_5"/>
          <p:cNvCxnSpPr>
            <a:endCxn id="488" idx="2"/>
          </p:cNvCxnSpPr>
          <p:nvPr/>
        </p:nvCxnSpPr>
        <p:spPr>
          <a:xfrm rot="10800000" flipH="1">
            <a:off x="6016764" y="3243367"/>
            <a:ext cx="1429800" cy="13299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90" name="Google Shape;490;g319391fcbce_4_5"/>
          <p:cNvGraphicFramePr/>
          <p:nvPr>
            <p:extLst>
              <p:ext uri="{D42A27DB-BD31-4B8C-83A1-F6EECF244321}">
                <p14:modId xmlns:p14="http://schemas.microsoft.com/office/powerpoint/2010/main" val="78010528"/>
              </p:ext>
            </p:extLst>
          </p:nvPr>
        </p:nvGraphicFramePr>
        <p:xfrm>
          <a:off x="9752870" y="2436191"/>
          <a:ext cx="7991375" cy="681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Set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Result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3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LeViT + Jaccard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LeViT + Euclidian </a:t>
                      </a:r>
                      <a:endParaRPr sz="2000">
                        <a:solidFill>
                          <a:srgbClr val="091C78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91" name="Google Shape;491;g319391fcbce_4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66975" y="2958375"/>
            <a:ext cx="4868526" cy="24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19391fcbce_4_5"/>
          <p:cNvSpPr txBox="1"/>
          <p:nvPr/>
        </p:nvSpPr>
        <p:spPr>
          <a:xfrm>
            <a:off x="12543483" y="5421666"/>
            <a:ext cx="4611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Average inference time : 84.42ms</a:t>
            </a:r>
            <a:endParaRPr sz="4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319391fcbce_4_5"/>
          <p:cNvSpPr txBox="1"/>
          <p:nvPr/>
        </p:nvSpPr>
        <p:spPr>
          <a:xfrm>
            <a:off x="12543483" y="8740991"/>
            <a:ext cx="4611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Average inference time : 42.36ms</a:t>
            </a:r>
            <a:endParaRPr sz="4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319391fcbce_4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43496" y="6243441"/>
            <a:ext cx="4611600" cy="23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319391fcbce_4_5"/>
          <p:cNvSpPr txBox="1"/>
          <p:nvPr/>
        </p:nvSpPr>
        <p:spPr>
          <a:xfrm>
            <a:off x="9448070" y="9582241"/>
            <a:ext cx="7991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795"/>
              </a:lnSpc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Original </a:t>
            </a:r>
            <a:r>
              <a:rPr lang="en-US" sz="2000" b="1" err="1">
                <a:solidFill>
                  <a:schemeClr val="dk1"/>
                </a:solidFill>
                <a:highlight>
                  <a:srgbClr val="FFFFFF"/>
                </a:highlight>
              </a:rPr>
              <a:t>LeViT</a:t>
            </a: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 Average inference time : 16.29ms</a:t>
            </a:r>
            <a:endParaRPr lang="ko-KR" altLang="en-US" sz="4200" b="1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lnSpc>
                <a:spcPct val="110795"/>
              </a:lnSpc>
            </a:pPr>
            <a:endParaRPr lang="af-ZA" sz="42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6" name="Google Shape;496;g319391fcbce_4_5"/>
          <p:cNvSpPr/>
          <p:nvPr/>
        </p:nvSpPr>
        <p:spPr>
          <a:xfrm>
            <a:off x="15661645" y="9623941"/>
            <a:ext cx="614100" cy="36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1F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g319391fcbce_4_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351945" y="9377341"/>
            <a:ext cx="17145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95;g319391fcbce_4_5">
            <a:extLst>
              <a:ext uri="{FF2B5EF4-FFF2-40B4-BE49-F238E27FC236}">
                <a16:creationId xmlns:a16="http://schemas.microsoft.com/office/drawing/2014/main" id="{31184503-7E91-65D3-C892-8C948A5E9FCC}"/>
              </a:ext>
            </a:extLst>
          </p:cNvPr>
          <p:cNvSpPr txBox="1"/>
          <p:nvPr/>
        </p:nvSpPr>
        <p:spPr>
          <a:xfrm>
            <a:off x="9500024" y="1598558"/>
            <a:ext cx="7991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795"/>
              </a:lnSpc>
            </a:pPr>
            <a:r>
              <a:rPr lang="en-US" altLang="ko-KR" sz="2400" b="1">
                <a:solidFill>
                  <a:schemeClr val="dk1"/>
                </a:solidFill>
                <a:highlight>
                  <a:srgbClr val="FFFFFF"/>
                </a:highlight>
              </a:rPr>
              <a:t>Unlike Swin + Similarity</a:t>
            </a:r>
          </a:p>
          <a:p>
            <a:pPr>
              <a:lnSpc>
                <a:spcPct val="110795"/>
              </a:lnSpc>
            </a:pPr>
            <a:endParaRPr lang="af-ZA" sz="42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88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A03EE074-7C6A-1547-6534-AC0943DE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49ABC0AB-CCB7-3A1D-0B1D-B83D1324E0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B6F177CA-F8E5-2764-F34A-A85F9313266A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89804ABC-0354-B0E5-8A9D-249F906BF242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03 Launcher Architecture</a:t>
            </a:r>
            <a:endParaRPr/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35AA03C9-23F9-D29B-89F4-9BCDFA073F97}"/>
              </a:ext>
            </a:extLst>
          </p:cNvPr>
          <p:cNvSpPr txBox="1"/>
          <p:nvPr/>
        </p:nvSpPr>
        <p:spPr>
          <a:xfrm>
            <a:off x="571500" y="6178289"/>
            <a:ext cx="16160416" cy="151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it is a problem with model architecture, it should be well trained for verified models taken from </a:t>
            </a: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timm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we can also see that the model taken from </a:t>
            </a: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timm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also poorly trained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is trained for 50 epochs in same dataset.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275C11-A96A-5C6F-D3EA-0D8D77FB4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55268"/>
            <a:ext cx="4254500" cy="88900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8C3617D-0128-6ED9-C0A3-895AB824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103" y="8353453"/>
            <a:ext cx="4469025" cy="891145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445E11-A773-6239-44E6-33BF80D01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983" y="8353452"/>
            <a:ext cx="4846478" cy="888999"/>
          </a:xfrm>
          <a:prstGeom prst="rect">
            <a:avLst/>
          </a:prstGeom>
        </p:spPr>
      </p:pic>
      <p:sp>
        <p:nvSpPr>
          <p:cNvPr id="16" name="Google Shape;409;g318468713d6_5_36">
            <a:extLst>
              <a:ext uri="{FF2B5EF4-FFF2-40B4-BE49-F238E27FC236}">
                <a16:creationId xmlns:a16="http://schemas.microsoft.com/office/drawing/2014/main" id="{65F502F7-EB34-A5B3-7217-0D92E3AD9998}"/>
              </a:ext>
            </a:extLst>
          </p:cNvPr>
          <p:cNvSpPr txBox="1"/>
          <p:nvPr/>
        </p:nvSpPr>
        <p:spPr>
          <a:xfrm>
            <a:off x="571500" y="3272376"/>
            <a:ext cx="15181847" cy="106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Apart from the inference time, the overall accuracy was low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trained without hyperparameter tuning at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 epochs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KR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D7083-3401-8B33-5084-E29170DAB1A9}"/>
              </a:ext>
            </a:extLst>
          </p:cNvPr>
          <p:cNvSpPr txBox="1"/>
          <p:nvPr/>
        </p:nvSpPr>
        <p:spPr>
          <a:xfrm>
            <a:off x="571500" y="9264369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ResNet50 from </a:t>
            </a:r>
            <a:r>
              <a:rPr lang="en-US" dirty="0" err="1"/>
              <a:t>timm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0B4E2-BE26-7EE1-8CF4-19A95756ECAA}"/>
              </a:ext>
            </a:extLst>
          </p:cNvPr>
          <p:cNvSpPr txBox="1"/>
          <p:nvPr/>
        </p:nvSpPr>
        <p:spPr>
          <a:xfrm>
            <a:off x="5932103" y="9264369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ViT</a:t>
            </a:r>
            <a:r>
              <a:rPr lang="en-US" dirty="0"/>
              <a:t> from </a:t>
            </a:r>
            <a:r>
              <a:rPr lang="en-US" dirty="0" err="1"/>
              <a:t>timm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8D0133-4F26-B2D3-50F3-974AEDFDE1A3}"/>
              </a:ext>
            </a:extLst>
          </p:cNvPr>
          <p:cNvSpPr txBox="1"/>
          <p:nvPr/>
        </p:nvSpPr>
        <p:spPr>
          <a:xfrm>
            <a:off x="11128983" y="9264369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SWIN from </a:t>
            </a:r>
            <a:r>
              <a:rPr lang="en-US" dirty="0" err="1"/>
              <a:t>timm</a:t>
            </a:r>
            <a:endParaRPr lang="en-KR" dirty="0"/>
          </a:p>
        </p:txBody>
      </p:sp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B95928-2FD4-1609-6289-579F193AB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4567876"/>
            <a:ext cx="4229100" cy="863600"/>
          </a:xfrm>
          <a:prstGeom prst="rect">
            <a:avLst/>
          </a:prstGeom>
        </p:spPr>
      </p:pic>
      <p:pic>
        <p:nvPicPr>
          <p:cNvPr id="23" name="Picture 2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C1BFAFF-2BB3-2AB9-FABB-0E4A388FC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088" y="4567876"/>
            <a:ext cx="4254500" cy="863600"/>
          </a:xfrm>
          <a:prstGeom prst="rect">
            <a:avLst/>
          </a:prstGeom>
        </p:spPr>
      </p:pic>
      <p:pic>
        <p:nvPicPr>
          <p:cNvPr id="25" name="Picture 2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90B8319-D848-3A8B-7097-72C85A633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8983" y="4567876"/>
            <a:ext cx="4578445" cy="8635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D0D832B-8CF5-3E2B-47F2-C5292E44B4C4}"/>
              </a:ext>
            </a:extLst>
          </p:cNvPr>
          <p:cNvSpPr txBox="1"/>
          <p:nvPr/>
        </p:nvSpPr>
        <p:spPr>
          <a:xfrm>
            <a:off x="571500" y="5451577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LeViT</a:t>
            </a:r>
            <a:r>
              <a:rPr lang="en-US" dirty="0"/>
              <a:t> + FLA implement</a:t>
            </a:r>
            <a:endParaRPr lang="en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A23CC7-F127-FE84-7557-2FFA3C1DB315}"/>
              </a:ext>
            </a:extLst>
          </p:cNvPr>
          <p:cNvSpPr txBox="1"/>
          <p:nvPr/>
        </p:nvSpPr>
        <p:spPr>
          <a:xfrm>
            <a:off x="5981088" y="5449762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LeViT</a:t>
            </a:r>
            <a:r>
              <a:rPr lang="en-US" dirty="0"/>
              <a:t> + GLA implement</a:t>
            </a:r>
            <a:endParaRPr lang="en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496E0-A115-5882-4B62-7E04A1B7F89F}"/>
              </a:ext>
            </a:extLst>
          </p:cNvPr>
          <p:cNvSpPr txBox="1"/>
          <p:nvPr/>
        </p:nvSpPr>
        <p:spPr>
          <a:xfrm>
            <a:off x="11128983" y="5449763"/>
            <a:ext cx="2358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LeViT</a:t>
            </a:r>
            <a:r>
              <a:rPr lang="en-US" dirty="0"/>
              <a:t> + Jaccard implement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4883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7D1FE01D-4FFF-1D76-F098-85D58521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86039028-16B6-C777-3B0B-C0AB43ADA5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260AA74A-7438-88FD-C229-9166979EFD25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79523DA4-D2F8-A68F-0425-CA097F9E15F5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03 Launcher Architecture</a:t>
            </a:r>
            <a:endParaRPr/>
          </a:p>
        </p:txBody>
      </p:sp>
      <p:sp>
        <p:nvSpPr>
          <p:cNvPr id="16" name="Google Shape;409;g318468713d6_5_36">
            <a:extLst>
              <a:ext uri="{FF2B5EF4-FFF2-40B4-BE49-F238E27FC236}">
                <a16:creationId xmlns:a16="http://schemas.microsoft.com/office/drawing/2014/main" id="{1F4A90AB-0F53-0AD3-DA52-F5A56B2B56F8}"/>
              </a:ext>
            </a:extLst>
          </p:cNvPr>
          <p:cNvSpPr txBox="1"/>
          <p:nvPr/>
        </p:nvSpPr>
        <p:spPr>
          <a:xfrm>
            <a:off x="571500" y="7395576"/>
            <a:ext cx="15181847" cy="22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It's impossible to train</a:t>
            </a:r>
            <a:r>
              <a:rPr lang="ko-KR" alt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larger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dataset on Colab.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we had to find another way to show that our model accuracy is guaranteed.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Pre-trained ResNet50 was placed in front of the architecture to maintain the accuracy.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decided to call the model with pretrained ResNet50 as Launcher.</a:t>
            </a:r>
            <a:endParaRPr lang="en-KR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A38EBC-D93E-9998-03EC-D410F698A3E7}"/>
              </a:ext>
            </a:extLst>
          </p:cNvPr>
          <p:cNvSpPr/>
          <p:nvPr/>
        </p:nvSpPr>
        <p:spPr>
          <a:xfrm>
            <a:off x="5470357" y="4931964"/>
            <a:ext cx="1957137" cy="17725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/>
              <a:t>Pretrained</a:t>
            </a:r>
          </a:p>
          <a:p>
            <a:pPr algn="ctr"/>
            <a:r>
              <a:rPr lang="en-KR" sz="2000" b="1"/>
              <a:t>ResNet50</a:t>
            </a:r>
          </a:p>
          <a:p>
            <a:pPr algn="ctr"/>
            <a:r>
              <a:rPr lang="en-KR" sz="2000" b="1"/>
              <a:t>(Freeze</a:t>
            </a:r>
            <a:r>
              <a:rPr lang="en-US" sz="2000" b="1"/>
              <a:t>d</a:t>
            </a:r>
            <a:r>
              <a:rPr lang="en-KR" sz="2000" b="1"/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826757-6F7E-351C-ED0F-0ACD37FBFF3E}"/>
              </a:ext>
            </a:extLst>
          </p:cNvPr>
          <p:cNvSpPr/>
          <p:nvPr/>
        </p:nvSpPr>
        <p:spPr>
          <a:xfrm>
            <a:off x="5470357" y="2851126"/>
            <a:ext cx="1957137" cy="1716051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/>
              <a:t>Our Architecture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40F5BF-3E81-A420-060E-7FE708413D70}"/>
              </a:ext>
            </a:extLst>
          </p:cNvPr>
          <p:cNvCxnSpPr>
            <a:stCxn id="2" idx="0"/>
            <a:endCxn id="3" idx="2"/>
          </p:cNvCxnSpPr>
          <p:nvPr/>
        </p:nvCxnSpPr>
        <p:spPr>
          <a:xfrm flipV="1">
            <a:off x="6448926" y="4567177"/>
            <a:ext cx="0" cy="364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be 6">
            <a:extLst>
              <a:ext uri="{FF2B5EF4-FFF2-40B4-BE49-F238E27FC236}">
                <a16:creationId xmlns:a16="http://schemas.microsoft.com/office/drawing/2014/main" id="{E1E529B5-A55E-DEEF-E1A5-1AC7FC36EEAA}"/>
              </a:ext>
            </a:extLst>
          </p:cNvPr>
          <p:cNvSpPr/>
          <p:nvPr/>
        </p:nvSpPr>
        <p:spPr>
          <a:xfrm>
            <a:off x="9416716" y="5334908"/>
            <a:ext cx="3304674" cy="1369596"/>
          </a:xfrm>
          <a:prstGeom prst="cube">
            <a:avLst>
              <a:gd name="adj" fmla="val 6617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/>
              <a:t>Pretrained ResNet50</a:t>
            </a:r>
          </a:p>
        </p:txBody>
      </p:sp>
      <p:pic>
        <p:nvPicPr>
          <p:cNvPr id="24" name="Picture 23" descr="A white rocket with a black background&#10;&#10;Description automatically generated">
            <a:extLst>
              <a:ext uri="{FF2B5EF4-FFF2-40B4-BE49-F238E27FC236}">
                <a16:creationId xmlns:a16="http://schemas.microsoft.com/office/drawing/2014/main" id="{9C85E923-06F3-B7DF-2DBE-ADA18308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539" y="2609321"/>
            <a:ext cx="2111028" cy="3410385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0E9F57D-892F-9D61-CBD9-79C3EAE3A8D4}"/>
              </a:ext>
            </a:extLst>
          </p:cNvPr>
          <p:cNvSpPr/>
          <p:nvPr/>
        </p:nvSpPr>
        <p:spPr>
          <a:xfrm>
            <a:off x="10210466" y="3913460"/>
            <a:ext cx="1717174" cy="653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/>
              <a:t>Our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96759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409D0AA3-EF84-69B8-FE9F-D004B04D9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726D2609-1C32-0676-3683-6FC56061A5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56DB50E5-AFCB-14FB-7188-02846E487003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3776D89B-D06E-8D42-FCE2-6B41D10DED67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03 Launcher Architecture</a:t>
            </a:r>
            <a:endParaRPr/>
          </a:p>
        </p:txBody>
      </p:sp>
      <p:pic>
        <p:nvPicPr>
          <p:cNvPr id="39" name="Picture 38" descr="A diagram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C9DEDC68-B63B-491A-A8DF-0148C6487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005" y="4064100"/>
            <a:ext cx="10759281" cy="310142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2C6BDF-C03B-7B68-C90B-91535D3341F4}"/>
              </a:ext>
            </a:extLst>
          </p:cNvPr>
          <p:cNvSpPr/>
          <p:nvPr/>
        </p:nvSpPr>
        <p:spPr>
          <a:xfrm>
            <a:off x="12352421" y="4780546"/>
            <a:ext cx="1957136" cy="1556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/>
              <a:t>Conv(2048, input_shape)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8176EE-F2E3-1A2B-EAF4-1A6D81542449}"/>
              </a:ext>
            </a:extLst>
          </p:cNvPr>
          <p:cNvCxnSpPr>
            <a:cxnSpLocks/>
          </p:cNvCxnSpPr>
          <p:nvPr/>
        </p:nvCxnSpPr>
        <p:spPr>
          <a:xfrm flipH="1">
            <a:off x="11069053" y="4555958"/>
            <a:ext cx="609599" cy="19410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FF1590-9804-2F79-B829-CF9896467B18}"/>
              </a:ext>
            </a:extLst>
          </p:cNvPr>
          <p:cNvSpPr/>
          <p:nvPr/>
        </p:nvSpPr>
        <p:spPr>
          <a:xfrm>
            <a:off x="15119683" y="4748462"/>
            <a:ext cx="1957136" cy="155608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/>
              <a:t>Our Architecture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225E2F-DC9E-DCD3-2728-7F6818F54715}"/>
              </a:ext>
            </a:extLst>
          </p:cNvPr>
          <p:cNvCxnSpPr/>
          <p:nvPr/>
        </p:nvCxnSpPr>
        <p:spPr>
          <a:xfrm>
            <a:off x="10518055" y="5971918"/>
            <a:ext cx="18343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499702-6FB9-41AB-32E9-BA49EA8013B9}"/>
              </a:ext>
            </a:extLst>
          </p:cNvPr>
          <p:cNvCxnSpPr>
            <a:cxnSpLocks/>
          </p:cNvCxnSpPr>
          <p:nvPr/>
        </p:nvCxnSpPr>
        <p:spPr>
          <a:xfrm>
            <a:off x="14309557" y="5519051"/>
            <a:ext cx="8101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6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8566FAB7-1A05-762F-F137-7A15F676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322E3DEF-4058-70FF-579B-6CA7D3BD6F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AF514683-69EA-9EA6-5CCF-0F0CAF3FF336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CAB2B1AE-E204-6924-F551-F9FA850D179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03 Launcher Architecture</a:t>
            </a: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46815F-A193-92C3-7D0C-58485D344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8790"/>
              </p:ext>
            </p:extLst>
          </p:nvPr>
        </p:nvGraphicFramePr>
        <p:xfrm>
          <a:off x="1860881" y="2590900"/>
          <a:ext cx="14566236" cy="2321628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2427706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459862390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2552738640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1036310492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3394864492"/>
                    </a:ext>
                  </a:extLst>
                </a:gridCol>
              </a:tblGrid>
              <a:tr h="773876">
                <a:tc>
                  <a:txBody>
                    <a:bodyPr/>
                    <a:lstStyle/>
                    <a:p>
                      <a:pPr algn="ctr"/>
                      <a:endParaRPr lang="en-KR" sz="20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LeViT implement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L_LeViT implement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L_LeViT + FLA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L_LeViT + GLA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L_LeViT</a:t>
                      </a:r>
                      <a:r>
                        <a:rPr lang="en-US" sz="2000"/>
                        <a:t> + </a:t>
                      </a:r>
                      <a:r>
                        <a:rPr lang="en-KR" sz="2000"/>
                        <a:t>Jaccard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773876"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Top-1 Acc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2.81%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/>
                        <a:t>83.59%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/>
                        <a:t>84.30%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>
                          <a:highlight>
                            <a:srgbClr val="FF00FF"/>
                          </a:highlight>
                        </a:rPr>
                        <a:t>49.32%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/>
                        <a:t>86.49%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723564"/>
                  </a:ext>
                </a:extLst>
              </a:tr>
              <a:tr h="773876"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Loss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3.9639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0.8333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0.7668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>
                          <a:highlight>
                            <a:srgbClr val="FF00FF"/>
                          </a:highlight>
                        </a:rPr>
                        <a:t>2.8617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/>
                        <a:t>0.8176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7789"/>
                  </a:ext>
                </a:extLst>
              </a:tr>
            </a:tbl>
          </a:graphicData>
        </a:graphic>
      </p:graphicFrame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14F8992B-930D-B077-C09C-780AC323B8FF}"/>
              </a:ext>
            </a:extLst>
          </p:cNvPr>
          <p:cNvSpPr txBox="1"/>
          <p:nvPr/>
        </p:nvSpPr>
        <p:spPr>
          <a:xfrm>
            <a:off x="1553075" y="5143500"/>
            <a:ext cx="15181847" cy="49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case of the Launcher with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pre-trained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ResNet50,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increased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except for </a:t>
            </a:r>
            <a:r>
              <a:rPr lang="en-US" sz="2400">
                <a:solidFill>
                  <a:schemeClr val="dk1"/>
                </a:solidFill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GLA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shows that the architecture we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does not lose class information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however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seemed prior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extracted by ResNet50 is lost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during the process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Technically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even though the Launcher model guarantees accuracy,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does not mean that the architecture guarantees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full tuning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means that the architecture implemented in an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environment with limited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datasets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compromise 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pre-learned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Therefore, we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that 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guaranteed using the Laucher model in a limited environment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try to compare the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inference time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75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49C0CC81-BB0F-FF80-9B1D-B87426A6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39BC073B-E371-044E-7987-D9561F6FB9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A881008B-86DE-9364-8A79-8D4EE0034055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IDEAS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77674940-6947-16D9-CCBA-5818B2E072A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Ideas</a:t>
            </a:r>
            <a:endParaRPr dirty="0"/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3B44376C-16D5-7B76-022D-7D5468050A67}"/>
              </a:ext>
            </a:extLst>
          </p:cNvPr>
          <p:cNvSpPr txBox="1"/>
          <p:nvPr/>
        </p:nvSpPr>
        <p:spPr>
          <a:xfrm>
            <a:off x="660400" y="2945732"/>
            <a:ext cx="17297300" cy="615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FLA, GLA, and similarity methods had a significant improvement on the inference time.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we have experimented with 5 ideas below.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Replaced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some of the attention Blocks with 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ConvNd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layer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Checkerboard masking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attention input.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Decreased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number of 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attention blocks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Changed attention-based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block to 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convolution-based 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 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805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10C92BE-DEDF-DAA0-CB47-317796CB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D03479B6-EBC6-C222-1F91-0ED325C86C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CC9C225D-88AE-B7C6-02D1-D76B51D37AC3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1. 1x1 Conv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1442E673-F38B-C886-1E6D-EFD4CBE7959E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Ideas</a:t>
            </a:r>
            <a:endParaRPr dirty="0"/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4CD68F91-1CAE-BEC0-28F3-13DB0D47E34A}"/>
              </a:ext>
            </a:extLst>
          </p:cNvPr>
          <p:cNvSpPr txBox="1"/>
          <p:nvPr/>
        </p:nvSpPr>
        <p:spPr>
          <a:xfrm>
            <a:off x="1078831" y="8087791"/>
            <a:ext cx="14546179" cy="158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replaced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attention block with Conv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matching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channel size.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Conv-Batch-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composed of one block. 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(Using 1x1 Conv)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17" descr="A diagram of a flowchart&#10;&#10;Description automatically generated">
            <a:extLst>
              <a:ext uri="{FF2B5EF4-FFF2-40B4-BE49-F238E27FC236}">
                <a16:creationId xmlns:a16="http://schemas.microsoft.com/office/drawing/2014/main" id="{5ECCA9F7-9630-A126-C31D-EF0323ADA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590900"/>
            <a:ext cx="4985657" cy="39076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F243BD-6023-0F42-2840-234B8C127DC7}"/>
              </a:ext>
            </a:extLst>
          </p:cNvPr>
          <p:cNvSpPr txBox="1"/>
          <p:nvPr/>
        </p:nvSpPr>
        <p:spPr>
          <a:xfrm>
            <a:off x="8183335" y="999778"/>
            <a:ext cx="4985657" cy="634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KR" dirty="0"/>
              <a:t>Input (384 channels)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  Conv2d         |  Kernel: 1x1, Stride: 1, Padding: 0</a:t>
            </a:r>
          </a:p>
          <a:p>
            <a:r>
              <a:rPr lang="en-KR" dirty="0"/>
              <a:t>   |   (384 -&gt; 512)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BatchNorm2d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    ReLU 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  Conv2d         |  Kernel: 1x1, Stride: 1, Padding: 0</a:t>
            </a:r>
          </a:p>
          <a:p>
            <a:r>
              <a:rPr lang="en-KR" dirty="0"/>
              <a:t>   |   (512 -&gt; 512)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BatchNorm2d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|       ReLU         |</a:t>
            </a:r>
          </a:p>
          <a:p>
            <a:r>
              <a:rPr lang="en-KR" dirty="0"/>
              <a:t>   +--------------------+</a:t>
            </a:r>
          </a:p>
          <a:p>
            <a:r>
              <a:rPr lang="en-KR" dirty="0"/>
              <a:t>        |</a:t>
            </a:r>
          </a:p>
          <a:p>
            <a:r>
              <a:rPr lang="en-KR" dirty="0"/>
              <a:t>Output (512 channels)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482FB4F-44C3-62C5-7744-39C4644D86D4}"/>
              </a:ext>
            </a:extLst>
          </p:cNvPr>
          <p:cNvSpPr/>
          <p:nvPr/>
        </p:nvSpPr>
        <p:spPr>
          <a:xfrm>
            <a:off x="3614886" y="2990807"/>
            <a:ext cx="1719114" cy="3107862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7855B7-8635-2C13-C492-2A411036D563}"/>
              </a:ext>
            </a:extLst>
          </p:cNvPr>
          <p:cNvCxnSpPr>
            <a:stCxn id="18" idx="3"/>
          </p:cNvCxnSpPr>
          <p:nvPr/>
        </p:nvCxnSpPr>
        <p:spPr>
          <a:xfrm flipV="1">
            <a:off x="5557157" y="4180114"/>
            <a:ext cx="2509157" cy="364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03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501A7B8-E388-793E-2E0F-B4B7AC20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8FF60E22-880E-669A-3F6B-4D970DF9C7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616B74D1-B547-D939-ED4B-71BC6707F084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1. 1x1 Conv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6245CB30-9E8B-5C4C-491F-CBF46608464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Ideas</a:t>
            </a:r>
            <a:endParaRPr dirty="0"/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F6C027D7-BD3E-2C30-B804-6B0760674258}"/>
              </a:ext>
            </a:extLst>
          </p:cNvPr>
          <p:cNvSpPr txBox="1"/>
          <p:nvPr/>
        </p:nvSpPr>
        <p:spPr>
          <a:xfrm>
            <a:off x="754266" y="2766259"/>
            <a:ext cx="8315724" cy="18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including three attention blocks.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~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were compared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each other,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replacing them with Conv respectively.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F42486A-9BF0-6453-7DF8-8C0E5AB8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949" y="528967"/>
            <a:ext cx="7927380" cy="92290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6404E5-E4EC-2717-5C00-FA72152FA9C1}"/>
              </a:ext>
            </a:extLst>
          </p:cNvPr>
          <p:cNvSpPr/>
          <p:nvPr/>
        </p:nvSpPr>
        <p:spPr>
          <a:xfrm>
            <a:off x="10074442" y="6192253"/>
            <a:ext cx="6625390" cy="641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F92B7-C095-493C-6966-D36AED2E6661}"/>
              </a:ext>
            </a:extLst>
          </p:cNvPr>
          <p:cNvSpPr/>
          <p:nvPr/>
        </p:nvSpPr>
        <p:spPr>
          <a:xfrm>
            <a:off x="10074442" y="4902867"/>
            <a:ext cx="6625390" cy="641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8D0C3-FAE8-064E-6409-E30082E0F851}"/>
              </a:ext>
            </a:extLst>
          </p:cNvPr>
          <p:cNvSpPr/>
          <p:nvPr/>
        </p:nvSpPr>
        <p:spPr>
          <a:xfrm>
            <a:off x="10074442" y="5544551"/>
            <a:ext cx="6625390" cy="641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EEF27-50D1-4775-14C6-4FB9D5B15296}"/>
              </a:ext>
            </a:extLst>
          </p:cNvPr>
          <p:cNvSpPr txBox="1"/>
          <p:nvPr/>
        </p:nvSpPr>
        <p:spPr>
          <a:xfrm>
            <a:off x="16745687" y="5023627"/>
            <a:ext cx="95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stage1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3F432-4DB2-5A48-8341-0AAC3BF3E6DB}"/>
              </a:ext>
            </a:extLst>
          </p:cNvPr>
          <p:cNvSpPr txBox="1"/>
          <p:nvPr/>
        </p:nvSpPr>
        <p:spPr>
          <a:xfrm>
            <a:off x="16745687" y="5711504"/>
            <a:ext cx="95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stage2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3AAC4-1710-A34A-B98D-A32C8CB8BBE8}"/>
              </a:ext>
            </a:extLst>
          </p:cNvPr>
          <p:cNvSpPr txBox="1"/>
          <p:nvPr/>
        </p:nvSpPr>
        <p:spPr>
          <a:xfrm>
            <a:off x="16773487" y="6357748"/>
            <a:ext cx="95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stage3</a:t>
            </a:r>
          </a:p>
        </p:txBody>
      </p:sp>
      <p:sp>
        <p:nvSpPr>
          <p:cNvPr id="2" name="Google Shape;409;g318468713d6_5_36">
            <a:extLst>
              <a:ext uri="{FF2B5EF4-FFF2-40B4-BE49-F238E27FC236}">
                <a16:creationId xmlns:a16="http://schemas.microsoft.com/office/drawing/2014/main" id="{DC7623B9-0096-D302-2E7A-840B4F0CB839}"/>
              </a:ext>
            </a:extLst>
          </p:cNvPr>
          <p:cNvSpPr txBox="1"/>
          <p:nvPr/>
        </p:nvSpPr>
        <p:spPr>
          <a:xfrm>
            <a:off x="754266" y="7515391"/>
            <a:ext cx="8315724" cy="211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replacing the first stage with Conv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cannot extract features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properly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affecting the lower layer and showing a low accuracy.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Replacing</a:t>
            </a:r>
            <a:r>
              <a:rPr lang="ko-KR" alt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is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while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maintaining accuracy.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8598D3-BE39-12C8-07F5-DDFEAD9A5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27947"/>
              </p:ext>
            </p:extLst>
          </p:nvPr>
        </p:nvGraphicFramePr>
        <p:xfrm>
          <a:off x="754266" y="4636168"/>
          <a:ext cx="8315725" cy="2705808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663145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459862390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2552738640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676452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Control Group(L_LeViT)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Stage1 -&gt; 1x1 Conv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Stage2 -&gt; 1x1 Conv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Stage3 -&gt; 1x1 Conv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Conv Block Param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395,776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790,272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921,600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723564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Top-1 Acc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83.59%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1.54%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86.22%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82,77%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7789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22.52ms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19.21ms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22.92ms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21.14ms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  <p:pic>
        <p:nvPicPr>
          <p:cNvPr id="10244" name="Picture 4" descr="승인 된 도장 레드 스톡 클립아트 | 로열티 프리 | FreeImages">
            <a:extLst>
              <a:ext uri="{FF2B5EF4-FFF2-40B4-BE49-F238E27FC236}">
                <a16:creationId xmlns:a16="http://schemas.microsoft.com/office/drawing/2014/main" id="{6D443620-9FF4-98BB-DB35-0F93E211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04" y="8323437"/>
            <a:ext cx="1776896" cy="17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22">
            <a:extLst>
              <a:ext uri="{FF2B5EF4-FFF2-40B4-BE49-F238E27FC236}">
                <a16:creationId xmlns:a16="http://schemas.microsoft.com/office/drawing/2014/main" id="{085E468E-F028-FBE8-4B38-E8D1172D274C}"/>
              </a:ext>
            </a:extLst>
          </p:cNvPr>
          <p:cNvCxnSpPr>
            <a:cxnSpLocks/>
          </p:cNvCxnSpPr>
          <p:nvPr/>
        </p:nvCxnSpPr>
        <p:spPr>
          <a:xfrm>
            <a:off x="9769198" y="1322248"/>
            <a:ext cx="0" cy="72232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77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BF750E3E-540F-62E8-6D64-B2ABA029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CD28260C-728C-F228-2A77-492E63FB0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BBC535D2-E550-D53E-76F5-2C97740E10F1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1. 1x1 Conv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56438750-19F8-B0CC-9F20-478119B9DF5E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</a:t>
            </a:r>
            <a:r>
              <a:rPr lang="en-US" sz="5500">
                <a:solidFill>
                  <a:srgbClr val="091C78"/>
                </a:solidFill>
              </a:rPr>
              <a:t>Ideas</a:t>
            </a:r>
            <a:endParaRPr dirty="0"/>
          </a:p>
        </p:txBody>
      </p:sp>
      <p:sp>
        <p:nvSpPr>
          <p:cNvPr id="2" name="Google Shape;409;g318468713d6_5_36">
            <a:extLst>
              <a:ext uri="{FF2B5EF4-FFF2-40B4-BE49-F238E27FC236}">
                <a16:creationId xmlns:a16="http://schemas.microsoft.com/office/drawing/2014/main" id="{8942BE32-ECB8-D2C1-B4CA-5EDDA8239004}"/>
              </a:ext>
            </a:extLst>
          </p:cNvPr>
          <p:cNvSpPr txBox="1"/>
          <p:nvPr/>
        </p:nvSpPr>
        <p:spPr>
          <a:xfrm>
            <a:off x="3454002" y="6788595"/>
            <a:ext cx="12897996" cy="156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Additionally, we compared vanilla </a:t>
            </a:r>
            <a:r>
              <a:rPr lang="en-US" sz="3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with the modified one,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still showed faster inference time.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C45AA5-43D4-20F3-17A7-E27965DB7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130559"/>
              </p:ext>
            </p:extLst>
          </p:nvPr>
        </p:nvGraphicFramePr>
        <p:xfrm>
          <a:off x="5403850" y="4235195"/>
          <a:ext cx="7480300" cy="1568805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766470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2885684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2828146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779598">
                <a:tc>
                  <a:txBody>
                    <a:bodyPr/>
                    <a:lstStyle/>
                    <a:p>
                      <a:pPr algn="ctr"/>
                      <a:endParaRPr lang="en-KR" sz="20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Control Group(LeViT)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Stage3 -&gt; 1x1 Conv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789207"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/>
                        <a:t>10.50ms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1"/>
                        <a:t>7.94ms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95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761A57B7-5F35-12FA-309A-DEF4BCFD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FAD9619A-F40B-BD70-D226-8797CA0B9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E9736B90-BD14-6EE2-07BF-2F406F98B55D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2. Checkerboard Masking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50F9CE8F-A9EC-F22D-D739-2C8D0B84E390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04 New Ideas</a:t>
            </a:r>
            <a:endParaRPr dirty="0"/>
          </a:p>
        </p:txBody>
      </p:sp>
      <p:pic>
        <p:nvPicPr>
          <p:cNvPr id="9218" name="Picture 2" descr="빨간색 불합격 고무 도장 세트 디자인 으로 Grunge 효과 가 있 습 니 다 사람 일러스트, 고무도장 세트 사용 거부, 붉 은 고무도장,  고무 도장 세트 디자인 PNG, 일러스트 및 벡터 에">
            <a:extLst>
              <a:ext uri="{FF2B5EF4-FFF2-40B4-BE49-F238E27FC236}">
                <a16:creationId xmlns:a16="http://schemas.microsoft.com/office/drawing/2014/main" id="{E6E277A1-F0CE-AA8C-7F6F-8981105C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817" y="8605587"/>
            <a:ext cx="2263942" cy="113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diagram of a flowchart&#10;&#10;Description automatically generated">
            <a:extLst>
              <a:ext uri="{FF2B5EF4-FFF2-40B4-BE49-F238E27FC236}">
                <a16:creationId xmlns:a16="http://schemas.microsoft.com/office/drawing/2014/main" id="{33BBE2E8-F819-3A10-54E4-29C9C60CF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330" y="1143256"/>
            <a:ext cx="4985657" cy="3907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135A7C-C015-7D90-E3A9-8C44D1D379CC}"/>
              </a:ext>
            </a:extLst>
          </p:cNvPr>
          <p:cNvSpPr txBox="1"/>
          <p:nvPr/>
        </p:nvSpPr>
        <p:spPr>
          <a:xfrm>
            <a:off x="5703140" y="4745807"/>
            <a:ext cx="19129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/>
              <a:t>5  0  8  0  9</a:t>
            </a:r>
          </a:p>
          <a:p>
            <a:r>
              <a:rPr lang="en-KR" sz="2000"/>
              <a:t>0  6  0  5  0</a:t>
            </a:r>
          </a:p>
          <a:p>
            <a:r>
              <a:rPr lang="en-KR" sz="2000"/>
              <a:t>9  0  7  0  4</a:t>
            </a:r>
          </a:p>
          <a:p>
            <a:r>
              <a:rPr lang="en-KR" sz="2000"/>
              <a:t>0  2  0  8  0</a:t>
            </a:r>
          </a:p>
          <a:p>
            <a:r>
              <a:rPr lang="en-KR" sz="2000"/>
              <a:t>6  0  9  0  1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41BDC-33DA-6AFF-D232-AA673D0B9633}"/>
              </a:ext>
            </a:extLst>
          </p:cNvPr>
          <p:cNvSpPr txBox="1"/>
          <p:nvPr/>
        </p:nvSpPr>
        <p:spPr>
          <a:xfrm>
            <a:off x="594731" y="4732088"/>
            <a:ext cx="19129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/>
              <a:t>5  3  8  7  9</a:t>
            </a:r>
          </a:p>
          <a:p>
            <a:r>
              <a:rPr lang="en-KR" sz="2000"/>
              <a:t>4  6  2  5  1</a:t>
            </a:r>
          </a:p>
          <a:p>
            <a:r>
              <a:rPr lang="en-KR" sz="2000"/>
              <a:t>9  8  7  6  4</a:t>
            </a:r>
          </a:p>
          <a:p>
            <a:r>
              <a:rPr lang="en-KR" sz="2000"/>
              <a:t>3  2  5  8  7</a:t>
            </a:r>
          </a:p>
          <a:p>
            <a:r>
              <a:rPr lang="en-KR" sz="2000"/>
              <a:t>6  4  9  3  1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DC4F4-EE84-80A2-DC92-399C6E98A15A}"/>
              </a:ext>
            </a:extLst>
          </p:cNvPr>
          <p:cNvSpPr txBox="1"/>
          <p:nvPr/>
        </p:nvSpPr>
        <p:spPr>
          <a:xfrm>
            <a:off x="3835237" y="4740871"/>
            <a:ext cx="19129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2000" b="1"/>
              <a:t>1  0  1  0  1</a:t>
            </a:r>
          </a:p>
          <a:p>
            <a:r>
              <a:rPr lang="en-KR" sz="2000" b="1"/>
              <a:t>0  1  0  1  0</a:t>
            </a:r>
          </a:p>
          <a:p>
            <a:r>
              <a:rPr lang="en-KR" sz="2000" b="1"/>
              <a:t>1  0  1  0  1</a:t>
            </a:r>
          </a:p>
          <a:p>
            <a:r>
              <a:rPr lang="en-KR" sz="2000" b="1"/>
              <a:t>0  1  0  1  0</a:t>
            </a:r>
          </a:p>
          <a:p>
            <a:r>
              <a:rPr lang="en-KR" sz="2000" b="1"/>
              <a:t>1  0  1  0  1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C5B91-6C83-D06B-E1AE-F2BF51B5869E}"/>
              </a:ext>
            </a:extLst>
          </p:cNvPr>
          <p:cNvSpPr txBox="1"/>
          <p:nvPr/>
        </p:nvSpPr>
        <p:spPr>
          <a:xfrm>
            <a:off x="1830485" y="5193753"/>
            <a:ext cx="2227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e</a:t>
            </a:r>
            <a:r>
              <a:rPr lang="en-KR" sz="2000"/>
              <a:t>lement-wise</a:t>
            </a:r>
          </a:p>
          <a:p>
            <a:pPr algn="ctr"/>
            <a:r>
              <a:rPr lang="en-KR" sz="2000"/>
              <a:t>multiplication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1D46B-4E60-4A4C-C88D-AB51E6D8FBE6}"/>
              </a:ext>
            </a:extLst>
          </p:cNvPr>
          <p:cNvSpPr txBox="1"/>
          <p:nvPr/>
        </p:nvSpPr>
        <p:spPr>
          <a:xfrm>
            <a:off x="5018690" y="5288158"/>
            <a:ext cx="906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2800"/>
              <a:t>=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5B2D0CB-1892-76BA-8D06-86D1285118D2}"/>
              </a:ext>
            </a:extLst>
          </p:cNvPr>
          <p:cNvCxnSpPr>
            <a:cxnSpLocks/>
          </p:cNvCxnSpPr>
          <p:nvPr/>
        </p:nvCxnSpPr>
        <p:spPr>
          <a:xfrm flipV="1">
            <a:off x="7327385" y="4620126"/>
            <a:ext cx="3775434" cy="1108149"/>
          </a:xfrm>
          <a:prstGeom prst="bentConnector3">
            <a:avLst>
              <a:gd name="adj1" fmla="val 10013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409;g318468713d6_5_36">
            <a:extLst>
              <a:ext uri="{FF2B5EF4-FFF2-40B4-BE49-F238E27FC236}">
                <a16:creationId xmlns:a16="http://schemas.microsoft.com/office/drawing/2014/main" id="{9B4F9489-F4C2-C9FF-ADBE-3DE43A1B5724}"/>
              </a:ext>
            </a:extLst>
          </p:cNvPr>
          <p:cNvSpPr txBox="1"/>
          <p:nvPr/>
        </p:nvSpPr>
        <p:spPr>
          <a:xfrm>
            <a:off x="1079388" y="7104930"/>
            <a:ext cx="16631096" cy="2632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thought masking the input to the attention block would reduce computation.</a:t>
            </a:r>
          </a:p>
          <a:p>
            <a:endParaRPr lang="en-US" sz="2400" dirty="0">
              <a:solidFill>
                <a:srgbClr val="0E0E0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when we applied masking, it became slightly slower.</a:t>
            </a:r>
          </a:p>
          <a:p>
            <a:endParaRPr lang="en-US" sz="2400" dirty="0">
              <a:solidFill>
                <a:srgbClr val="0E0E0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could be because creating and applying the masking added extra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computational overhead</a:t>
            </a:r>
            <a:r>
              <a:rPr lang="en-US" sz="2400" dirty="0">
                <a:solidFill>
                  <a:srgbClr val="0E0E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4354CAD-6E32-13E0-60A8-F62CACEEA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078255"/>
              </p:ext>
            </p:extLst>
          </p:nvPr>
        </p:nvGraphicFramePr>
        <p:xfrm>
          <a:off x="12721049" y="4696520"/>
          <a:ext cx="4989435" cy="1352904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663145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676452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Control Group(LeViT)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Masked LeViT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10.50ms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11.55ms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E523CCF-1AC2-90F7-6424-F4E0603B8857}"/>
              </a:ext>
            </a:extLst>
          </p:cNvPr>
          <p:cNvSpPr txBox="1"/>
          <p:nvPr/>
        </p:nvSpPr>
        <p:spPr>
          <a:xfrm>
            <a:off x="4572000" y="4995628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b="0" dirty="0">
                <a:effectLst/>
              </a:rPr>
              <a:t> 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D1201-06B6-E5BF-7662-7DACD99A6373}"/>
              </a:ext>
            </a:extLst>
          </p:cNvPr>
          <p:cNvSpPr txBox="1"/>
          <p:nvPr/>
        </p:nvSpPr>
        <p:spPr>
          <a:xfrm>
            <a:off x="3458370" y="4040181"/>
            <a:ext cx="2227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Checkerboard</a:t>
            </a:r>
          </a:p>
          <a:p>
            <a:pPr algn="ctr"/>
            <a:r>
              <a:rPr lang="en-US" sz="1800"/>
              <a:t>mask</a:t>
            </a:r>
            <a:endParaRPr lang="en-KR" sz="1800"/>
          </a:p>
        </p:txBody>
      </p:sp>
    </p:spTree>
    <p:extLst>
      <p:ext uri="{BB962C8B-B14F-4D97-AF65-F5344CB8AC3E}">
        <p14:creationId xmlns:p14="http://schemas.microsoft.com/office/powerpoint/2010/main" val="92303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318468713d6_5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18468713d6_5_10"/>
          <p:cNvSpPr txBox="1"/>
          <p:nvPr/>
        </p:nvSpPr>
        <p:spPr>
          <a:xfrm>
            <a:off x="965200" y="1892300"/>
            <a:ext cx="7162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091C78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pic>
        <p:nvPicPr>
          <p:cNvPr id="376" name="Google Shape;376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19177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18468713d6_5_10"/>
          <p:cNvSpPr txBox="1"/>
          <p:nvPr/>
        </p:nvSpPr>
        <p:spPr>
          <a:xfrm>
            <a:off x="9423400" y="19050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>
                <a:solidFill>
                  <a:srgbClr val="091C78"/>
                </a:solidFill>
              </a:rPr>
              <a:t>01 </a:t>
            </a:r>
            <a:r>
              <a:rPr lang="en-US" altLang="ko-KR" sz="2800" err="1">
                <a:solidFill>
                  <a:srgbClr val="091C78"/>
                </a:solidFill>
              </a:rPr>
              <a:t>Swin</a:t>
            </a:r>
            <a:r>
              <a:rPr lang="en-US" altLang="ko-KR" sz="2800">
                <a:solidFill>
                  <a:srgbClr val="091C78"/>
                </a:solidFill>
              </a:rPr>
              <a:t> Based Approach</a:t>
            </a:r>
            <a:endParaRPr lang="en-US" altLang="ko-KR" sz="2800"/>
          </a:p>
        </p:txBody>
      </p:sp>
      <p:sp>
        <p:nvSpPr>
          <p:cNvPr id="378" name="Google Shape;378;g318468713d6_5_10"/>
          <p:cNvSpPr txBox="1"/>
          <p:nvPr/>
        </p:nvSpPr>
        <p:spPr>
          <a:xfrm>
            <a:off x="9423400" y="2806700"/>
            <a:ext cx="4394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01</a:t>
            </a:r>
            <a:endParaRPr/>
          </a:p>
        </p:txBody>
      </p:sp>
      <p:sp>
        <p:nvSpPr>
          <p:cNvPr id="379" name="Google Shape;379;g318468713d6_5_10"/>
          <p:cNvSpPr txBox="1"/>
          <p:nvPr/>
        </p:nvSpPr>
        <p:spPr>
          <a:xfrm>
            <a:off x="13347700" y="19685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380" name="Google Shape;380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34925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18468713d6_5_10"/>
          <p:cNvSpPr txBox="1"/>
          <p:nvPr/>
        </p:nvSpPr>
        <p:spPr>
          <a:xfrm>
            <a:off x="9423400" y="34798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>
                <a:solidFill>
                  <a:srgbClr val="091C78"/>
                </a:solidFill>
              </a:rPr>
              <a:t>02 </a:t>
            </a:r>
            <a:r>
              <a:rPr lang="en-US" altLang="ko-KR" sz="2800" err="1">
                <a:solidFill>
                  <a:srgbClr val="091C78"/>
                </a:solidFill>
              </a:rPr>
              <a:t>LeViT</a:t>
            </a:r>
            <a:r>
              <a:rPr lang="en-US" altLang="ko-KR" sz="2800">
                <a:solidFill>
                  <a:srgbClr val="091C78"/>
                </a:solidFill>
              </a:rPr>
              <a:t> Based Approach</a:t>
            </a:r>
            <a:endParaRPr lang="en-US" altLang="ko-KR" sz="2800"/>
          </a:p>
        </p:txBody>
      </p:sp>
      <p:sp>
        <p:nvSpPr>
          <p:cNvPr id="382" name="Google Shape;382;g318468713d6_5_10"/>
          <p:cNvSpPr txBox="1"/>
          <p:nvPr/>
        </p:nvSpPr>
        <p:spPr>
          <a:xfrm>
            <a:off x="9423400" y="4229100"/>
            <a:ext cx="4394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383" name="Google Shape;383;g318468713d6_5_10"/>
          <p:cNvSpPr txBox="1"/>
          <p:nvPr/>
        </p:nvSpPr>
        <p:spPr>
          <a:xfrm>
            <a:off x="13347700" y="35433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384" name="Google Shape;384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50800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18468713d6_5_10"/>
          <p:cNvSpPr txBox="1"/>
          <p:nvPr/>
        </p:nvSpPr>
        <p:spPr>
          <a:xfrm>
            <a:off x="9423400" y="50546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91C78"/>
                </a:solidFill>
              </a:rPr>
              <a:t>03 Launcher Architecture</a:t>
            </a:r>
            <a:endParaRPr sz="2800">
              <a:solidFill>
                <a:srgbClr val="091C78"/>
              </a:solidFill>
            </a:endParaRPr>
          </a:p>
        </p:txBody>
      </p:sp>
      <p:sp>
        <p:nvSpPr>
          <p:cNvPr id="386" name="Google Shape;386;g318468713d6_5_10"/>
          <p:cNvSpPr txBox="1"/>
          <p:nvPr/>
        </p:nvSpPr>
        <p:spPr>
          <a:xfrm>
            <a:off x="9423400" y="5969000"/>
            <a:ext cx="4394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03</a:t>
            </a:r>
            <a:endParaRPr/>
          </a:p>
        </p:txBody>
      </p:sp>
      <p:sp>
        <p:nvSpPr>
          <p:cNvPr id="387" name="Google Shape;387;g318468713d6_5_10"/>
          <p:cNvSpPr txBox="1"/>
          <p:nvPr/>
        </p:nvSpPr>
        <p:spPr>
          <a:xfrm>
            <a:off x="13347700" y="51181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388" name="Google Shape;388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66548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18468713d6_5_10"/>
          <p:cNvSpPr txBox="1"/>
          <p:nvPr/>
        </p:nvSpPr>
        <p:spPr>
          <a:xfrm>
            <a:off x="9423400" y="66421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91C78"/>
                </a:solidFill>
              </a:rPr>
              <a:t>04 New Ideas</a:t>
            </a:r>
            <a:endParaRPr sz="2800">
              <a:solidFill>
                <a:srgbClr val="091C78"/>
              </a:solidFill>
            </a:endParaRPr>
          </a:p>
        </p:txBody>
      </p:sp>
      <p:sp>
        <p:nvSpPr>
          <p:cNvPr id="390" name="Google Shape;390;g318468713d6_5_10"/>
          <p:cNvSpPr txBox="1"/>
          <p:nvPr/>
        </p:nvSpPr>
        <p:spPr>
          <a:xfrm>
            <a:off x="9423400" y="7378700"/>
            <a:ext cx="4394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/>
          </a:p>
        </p:txBody>
      </p:sp>
      <p:sp>
        <p:nvSpPr>
          <p:cNvPr id="391" name="Google Shape;391;g318468713d6_5_10"/>
          <p:cNvSpPr txBox="1"/>
          <p:nvPr/>
        </p:nvSpPr>
        <p:spPr>
          <a:xfrm>
            <a:off x="13347700" y="67056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392" name="Google Shape;392;g318468713d6_5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0200" y="8229600"/>
            <a:ext cx="63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18468713d6_5_10"/>
          <p:cNvSpPr txBox="1"/>
          <p:nvPr/>
        </p:nvSpPr>
        <p:spPr>
          <a:xfrm>
            <a:off x="9423400" y="8216900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91C78"/>
                </a:solidFill>
              </a:rPr>
              <a:t>05 Conclusion</a:t>
            </a:r>
            <a:endParaRPr dirty="0"/>
          </a:p>
        </p:txBody>
      </p:sp>
      <p:sp>
        <p:nvSpPr>
          <p:cNvPr id="394" name="Google Shape;394;g318468713d6_5_10"/>
          <p:cNvSpPr txBox="1"/>
          <p:nvPr/>
        </p:nvSpPr>
        <p:spPr>
          <a:xfrm>
            <a:off x="9423400" y="8966200"/>
            <a:ext cx="4394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/>
          </a:p>
        </p:txBody>
      </p:sp>
      <p:sp>
        <p:nvSpPr>
          <p:cNvPr id="395" name="Google Shape;395;g318468713d6_5_10"/>
          <p:cNvSpPr txBox="1"/>
          <p:nvPr/>
        </p:nvSpPr>
        <p:spPr>
          <a:xfrm>
            <a:off x="13347700" y="8280400"/>
            <a:ext cx="10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54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761A57B7-5F35-12FA-309A-DEF4BCFD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FAD9619A-F40B-BD70-D226-8797CA0B9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E9736B90-BD14-6EE2-07BF-2F406F98B55D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5000"/>
              </a:lnSpc>
              <a:buSzPts val="1100"/>
            </a:pPr>
            <a:r>
              <a:rPr lang="en-US" sz="2400">
                <a:solidFill>
                  <a:srgbClr val="001CA0"/>
                </a:solidFill>
              </a:rPr>
              <a:t>3. Reduce number of blocks</a:t>
            </a: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50F9CE8F-A9EC-F22D-D739-2C8D0B84E390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04 New Ideas</a:t>
            </a:r>
            <a:endParaRPr/>
          </a:p>
        </p:txBody>
      </p:sp>
      <p:pic>
        <p:nvPicPr>
          <p:cNvPr id="4" name="Google Shape;481;g319391fcbce_4_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48C36B4-EE9E-0678-E65F-A1B16F511A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6130"/>
          <a:stretch/>
        </p:blipFill>
        <p:spPr>
          <a:xfrm>
            <a:off x="571500" y="2441119"/>
            <a:ext cx="2129200" cy="70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CE01FC8-2924-428F-9C38-B8DE5098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936" y="2484095"/>
            <a:ext cx="2906927" cy="675528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99C0A63-4C8B-920C-77E9-A8887E87EEAB}"/>
              </a:ext>
            </a:extLst>
          </p:cNvPr>
          <p:cNvSpPr/>
          <p:nvPr/>
        </p:nvSpPr>
        <p:spPr>
          <a:xfrm>
            <a:off x="2861140" y="5546336"/>
            <a:ext cx="1266279" cy="753543"/>
          </a:xfrm>
          <a:prstGeom prst="rightArrow">
            <a:avLst/>
          </a:prstGeom>
          <a:solidFill>
            <a:srgbClr val="1F1F9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err="1">
                <a:ea typeface="맑은 고딕"/>
                <a:cs typeface="Arial"/>
              </a:rPr>
              <a:t>Reduce</a:t>
            </a:r>
            <a:endParaRPr lang="ko-KR" altLang="en-US" sz="1800" err="1"/>
          </a:p>
        </p:txBody>
      </p:sp>
      <p:sp>
        <p:nvSpPr>
          <p:cNvPr id="12" name="Google Shape;495;g319391fcbce_4_5">
            <a:extLst>
              <a:ext uri="{FF2B5EF4-FFF2-40B4-BE49-F238E27FC236}">
                <a16:creationId xmlns:a16="http://schemas.microsoft.com/office/drawing/2014/main" id="{87F3E6F5-6C95-2DDF-7E6C-093005B84FE8}"/>
              </a:ext>
            </a:extLst>
          </p:cNvPr>
          <p:cNvSpPr txBox="1"/>
          <p:nvPr/>
        </p:nvSpPr>
        <p:spPr>
          <a:xfrm>
            <a:off x="-230922" y="9599558"/>
            <a:ext cx="3728319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en-US" altLang="ko-KR" sz="1800" b="1">
                <a:solidFill>
                  <a:schemeClr val="dk1"/>
                </a:solidFill>
                <a:highlight>
                  <a:srgbClr val="FFFFFF"/>
                </a:highlight>
              </a:rPr>
              <a:t>Original </a:t>
            </a:r>
            <a:r>
              <a:rPr lang="en-US" altLang="ko-KR" sz="1800" b="1" err="1">
                <a:solidFill>
                  <a:schemeClr val="dk1"/>
                </a:solidFill>
                <a:highlight>
                  <a:srgbClr val="FFFFFF"/>
                </a:highlight>
              </a:rPr>
              <a:t>LeViT</a:t>
            </a:r>
          </a:p>
          <a:p>
            <a:pPr>
              <a:lnSpc>
                <a:spcPct val="110795"/>
              </a:lnSpc>
            </a:pPr>
            <a:endParaRPr lang="af-ZA" sz="18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495;g319391fcbce_4_5">
            <a:extLst>
              <a:ext uri="{FF2B5EF4-FFF2-40B4-BE49-F238E27FC236}">
                <a16:creationId xmlns:a16="http://schemas.microsoft.com/office/drawing/2014/main" id="{113DBE3A-3C50-E424-647A-29763F487741}"/>
              </a:ext>
            </a:extLst>
          </p:cNvPr>
          <p:cNvSpPr txBox="1"/>
          <p:nvPr/>
        </p:nvSpPr>
        <p:spPr>
          <a:xfrm>
            <a:off x="3954929" y="9599557"/>
            <a:ext cx="3728319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en-US" altLang="ko-KR" sz="1800" b="1">
                <a:solidFill>
                  <a:schemeClr val="dk1"/>
                </a:solidFill>
                <a:highlight>
                  <a:srgbClr val="FFFFFF"/>
                </a:highlight>
              </a:rPr>
              <a:t>2 Blocks (per each stage)</a:t>
            </a:r>
          </a:p>
          <a:p>
            <a:pPr>
              <a:lnSpc>
                <a:spcPct val="110795"/>
              </a:lnSpc>
            </a:pPr>
            <a:endParaRPr lang="af-ZA" sz="18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20" name="Google Shape;490;g319391fcbce_4_5">
            <a:extLst>
              <a:ext uri="{FF2B5EF4-FFF2-40B4-BE49-F238E27FC236}">
                <a16:creationId xmlns:a16="http://schemas.microsoft.com/office/drawing/2014/main" id="{B010EE1F-9A47-D527-3256-4DD3B33EB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194959"/>
              </p:ext>
            </p:extLst>
          </p:nvPr>
        </p:nvGraphicFramePr>
        <p:xfrm>
          <a:off x="7829550" y="930964"/>
          <a:ext cx="9918751" cy="77437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17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1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5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Num of blocks</a:t>
                      </a:r>
                    </a:p>
                    <a:p>
                      <a:pPr marL="0" marR="0" lvl="0" indent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>
                          <a:solidFill>
                            <a:srgbClr val="FFFFFF"/>
                          </a:solidFill>
                        </a:rPr>
                        <a:t>Stage1 + 2 + 3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Result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6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Original </a:t>
                      </a:r>
                      <a:r>
                        <a:rPr lang="en-US" sz="2000" err="1">
                          <a:solidFill>
                            <a:srgbClr val="091C78"/>
                          </a:solidFill>
                        </a:rPr>
                        <a:t>LeViT</a:t>
                      </a:r>
                      <a:endParaRPr lang="en-US" sz="2000">
                        <a:solidFill>
                          <a:srgbClr val="091C78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solidFill>
                          <a:srgbClr val="091C78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3 + 3 + 2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91C78"/>
                          </a:solidFill>
                          <a:latin typeface="Arial"/>
                        </a:rPr>
                        <a:t>Original LeViT</a:t>
                      </a:r>
                    </a:p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lang="en-US" sz="20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91C78"/>
                          </a:solidFill>
                          <a:latin typeface="Arial"/>
                        </a:rPr>
                        <a:t>2 + 2 + 2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79AB58-BAF1-BA87-E336-12BBB17A8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32489"/>
              </p:ext>
            </p:extLst>
          </p:nvPr>
        </p:nvGraphicFramePr>
        <p:xfrm>
          <a:off x="10549903" y="1902514"/>
          <a:ext cx="7198396" cy="3289336"/>
        </p:xfrm>
        <a:graphic>
          <a:graphicData uri="http://schemas.openxmlformats.org/drawingml/2006/table">
            <a:tbl>
              <a:tblPr bandRow="1">
                <a:tableStyleId>{EB034253-F703-4A75-B6BF-2AB4C14828B8}</a:tableStyleId>
              </a:tblPr>
              <a:tblGrid>
                <a:gridCol w="2201368">
                  <a:extLst>
                    <a:ext uri="{9D8B030D-6E8A-4147-A177-3AD203B41FA5}">
                      <a16:colId xmlns:a16="http://schemas.microsoft.com/office/drawing/2014/main" val="633031524"/>
                    </a:ext>
                  </a:extLst>
                </a:gridCol>
                <a:gridCol w="2582375">
                  <a:extLst>
                    <a:ext uri="{9D8B030D-6E8A-4147-A177-3AD203B41FA5}">
                      <a16:colId xmlns:a16="http://schemas.microsoft.com/office/drawing/2014/main" val="2189650433"/>
                    </a:ext>
                  </a:extLst>
                </a:gridCol>
                <a:gridCol w="2414653">
                  <a:extLst>
                    <a:ext uri="{9D8B030D-6E8A-4147-A177-3AD203B41FA5}">
                      <a16:colId xmlns:a16="http://schemas.microsoft.com/office/drawing/2014/main" val="3157226303"/>
                    </a:ext>
                  </a:extLst>
                </a:gridCol>
              </a:tblGrid>
              <a:tr h="822334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750"/>
                        </a:lnSpc>
                      </a:pP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Control Group(</a:t>
                      </a:r>
                      <a:r>
                        <a:rPr lang="en-US" sz="1800" err="1">
                          <a:effectLst/>
                          <a:latin typeface="Arial"/>
                        </a:rPr>
                        <a:t>L_LeViT</a:t>
                      </a:r>
                      <a:r>
                        <a:rPr lang="en-US" sz="1800">
                          <a:effectLst/>
                          <a:latin typeface="Arial"/>
                        </a:rPr>
                        <a:t>)</a:t>
                      </a:r>
                      <a:endParaRPr lang="ko-KR" altLang="en-US"/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750"/>
                        </a:lnSpc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Control Group (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LeViT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ko-KR" altLang="en-US" sz="1800"/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969589"/>
                  </a:ext>
                </a:extLst>
              </a:tr>
              <a:tr h="82233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Conv Block Param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>
                          <a:effectLst/>
                          <a:latin typeface="Arial"/>
                        </a:rPr>
                        <a:t>-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750"/>
                        </a:lnSpc>
                        <a:buNone/>
                      </a:pPr>
                      <a:r>
                        <a:rPr lang="en-US" sz="2400" b="0" i="0" u="none" strike="noStrike" noProof="0" dirty="0">
                          <a:effectLst/>
                          <a:latin typeface="Arial"/>
                        </a:rPr>
                        <a:t>15,733,482</a:t>
                      </a:r>
                      <a:endParaRPr lang="ko-KR" sz="2400" dirty="0">
                        <a:latin typeface="Arial"/>
                      </a:endParaRP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335103"/>
                  </a:ext>
                </a:extLst>
              </a:tr>
              <a:tr h="82233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Top-1 Acc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>
                          <a:effectLst/>
                          <a:latin typeface="Arial"/>
                        </a:rPr>
                        <a:t>83.59%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dirty="0">
                          <a:effectLst/>
                          <a:latin typeface="Arial"/>
                        </a:rPr>
                        <a:t>2.81%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27177"/>
                  </a:ext>
                </a:extLst>
              </a:tr>
              <a:tr h="82233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Inference Time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>
                          <a:effectLst/>
                          <a:latin typeface="Arial"/>
                        </a:rPr>
                        <a:t>22.52ms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dirty="0">
                          <a:effectLst/>
                          <a:latin typeface="Arial"/>
                        </a:rPr>
                        <a:t>10.50ms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00412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4ABA31-D76B-7156-6207-55B1A3549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60919"/>
              </p:ext>
            </p:extLst>
          </p:nvPr>
        </p:nvGraphicFramePr>
        <p:xfrm>
          <a:off x="10572750" y="5217214"/>
          <a:ext cx="7168194" cy="3414900"/>
        </p:xfrm>
        <a:graphic>
          <a:graphicData uri="http://schemas.openxmlformats.org/drawingml/2006/table">
            <a:tbl>
              <a:tblPr bandRow="1">
                <a:tableStyleId>{EB034253-F703-4A75-B6BF-2AB4C14828B8}</a:tableStyleId>
              </a:tblPr>
              <a:tblGrid>
                <a:gridCol w="2192132">
                  <a:extLst>
                    <a:ext uri="{9D8B030D-6E8A-4147-A177-3AD203B41FA5}">
                      <a16:colId xmlns:a16="http://schemas.microsoft.com/office/drawing/2014/main" val="633031524"/>
                    </a:ext>
                  </a:extLst>
                </a:gridCol>
                <a:gridCol w="2571540">
                  <a:extLst>
                    <a:ext uri="{9D8B030D-6E8A-4147-A177-3AD203B41FA5}">
                      <a16:colId xmlns:a16="http://schemas.microsoft.com/office/drawing/2014/main" val="2189650433"/>
                    </a:ext>
                  </a:extLst>
                </a:gridCol>
                <a:gridCol w="2404522">
                  <a:extLst>
                    <a:ext uri="{9D8B030D-6E8A-4147-A177-3AD203B41FA5}">
                      <a16:colId xmlns:a16="http://schemas.microsoft.com/office/drawing/2014/main" val="3157226303"/>
                    </a:ext>
                  </a:extLst>
                </a:gridCol>
              </a:tblGrid>
              <a:tr h="853725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750"/>
                        </a:lnSpc>
                      </a:pP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altLang="ko-KR" sz="1800" dirty="0">
                          <a:effectLst/>
                          <a:latin typeface="Arial"/>
                        </a:rPr>
                        <a:t>L_2Blocks</a:t>
                      </a:r>
                      <a:endParaRPr lang="ko-KR" altLang="en-US" dirty="0"/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750"/>
                        </a:lnSpc>
                        <a:buNone/>
                      </a:pPr>
                      <a:r>
                        <a:rPr lang="en-US" altLang="ko-KR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2Blocks</a:t>
                      </a:r>
                      <a:endParaRPr lang="ko-KR" altLang="en-US" sz="1800" dirty="0"/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969589"/>
                  </a:ext>
                </a:extLst>
              </a:tr>
              <a:tr h="85372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Conv Block Param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dirty="0">
                          <a:effectLst/>
                          <a:latin typeface="Arial"/>
                        </a:rPr>
                        <a:t>56,805,757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750"/>
                        </a:lnSpc>
                        <a:buNone/>
                      </a:pPr>
                      <a:r>
                        <a:rPr lang="en-US" sz="2400" b="0" i="0" u="none" strike="noStrike" noProof="0" dirty="0">
                          <a:effectLst/>
                          <a:latin typeface="Arial"/>
                        </a:rPr>
                        <a:t>14,020,586</a:t>
                      </a:r>
                      <a:endParaRPr lang="ko-KR" sz="2400" dirty="0">
                        <a:latin typeface="Arial"/>
                      </a:endParaRP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335103"/>
                  </a:ext>
                </a:extLst>
              </a:tr>
              <a:tr h="85372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Top-1 Acc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b="1" dirty="0">
                          <a:effectLst/>
                          <a:latin typeface="Arial"/>
                        </a:rPr>
                        <a:t>85.77%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b="1" dirty="0">
                          <a:effectLst/>
                          <a:latin typeface="Arial"/>
                        </a:rPr>
                        <a:t>13.78%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27177"/>
                  </a:ext>
                </a:extLst>
              </a:tr>
              <a:tr h="85372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1800">
                          <a:effectLst/>
                          <a:latin typeface="Arial"/>
                        </a:rPr>
                        <a:t>Inference Time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b="1" dirty="0">
                          <a:effectLst/>
                          <a:latin typeface="Arial"/>
                        </a:rPr>
                        <a:t>20.92ms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750"/>
                        </a:lnSpc>
                      </a:pPr>
                      <a:r>
                        <a:rPr lang="en-US" sz="2400" b="1" dirty="0">
                          <a:effectLst/>
                          <a:latin typeface="Arial"/>
                        </a:rPr>
                        <a:t>8.74ms</a:t>
                      </a:r>
                    </a:p>
                  </a:txBody>
                  <a:tcPr marL="41558" marR="41558" marT="20774" marB="207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00412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44DE93-C6F3-2240-6373-E16D5D8ADF47}"/>
              </a:ext>
            </a:extLst>
          </p:cNvPr>
          <p:cNvCxnSpPr>
            <a:cxnSpLocks/>
          </p:cNvCxnSpPr>
          <p:nvPr/>
        </p:nvCxnSpPr>
        <p:spPr>
          <a:xfrm>
            <a:off x="7829548" y="5191850"/>
            <a:ext cx="9941598" cy="25364"/>
          </a:xfrm>
          <a:prstGeom prst="line">
            <a:avLst/>
          </a:prstGeom>
          <a:ln w="76200">
            <a:solidFill>
              <a:srgbClr val="1F1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411;g318468713d6_5_36">
            <a:extLst>
              <a:ext uri="{FF2B5EF4-FFF2-40B4-BE49-F238E27FC236}">
                <a16:creationId xmlns:a16="http://schemas.microsoft.com/office/drawing/2014/main" id="{AB2C25C4-9269-EFF5-E1DE-E03B95276D70}"/>
              </a:ext>
            </a:extLst>
          </p:cNvPr>
          <p:cNvSpPr txBox="1"/>
          <p:nvPr/>
        </p:nvSpPr>
        <p:spPr>
          <a:xfrm>
            <a:off x="7683248" y="9093739"/>
            <a:ext cx="7476910" cy="73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When we </a:t>
            </a:r>
            <a:r>
              <a:rPr lang="en-US" altLang="ko-KR" sz="2000" b="1">
                <a:solidFill>
                  <a:schemeClr val="dk1"/>
                </a:solidFill>
                <a:ea typeface="Calibri"/>
              </a:rPr>
              <a:t>reduce # of blocks(3 → 2) per stage</a:t>
            </a:r>
          </a:p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both accuracy and inference speed increased.</a:t>
            </a:r>
          </a:p>
          <a:p>
            <a:endParaRPr lang="en-US" altLang="ko-KR" sz="2000">
              <a:solidFill>
                <a:schemeClr val="dk1"/>
              </a:solidFill>
              <a:ea typeface="Calibri"/>
            </a:endParaRPr>
          </a:p>
        </p:txBody>
      </p:sp>
      <p:sp>
        <p:nvSpPr>
          <p:cNvPr id="13" name="Google Shape;496;g319391fcbce_4_5">
            <a:extLst>
              <a:ext uri="{FF2B5EF4-FFF2-40B4-BE49-F238E27FC236}">
                <a16:creationId xmlns:a16="http://schemas.microsoft.com/office/drawing/2014/main" id="{1D5AABC0-AFD5-AE4B-3D02-81562BE56BC1}"/>
              </a:ext>
            </a:extLst>
          </p:cNvPr>
          <p:cNvSpPr/>
          <p:nvPr/>
        </p:nvSpPr>
        <p:spPr>
          <a:xfrm>
            <a:off x="13718971" y="9272136"/>
            <a:ext cx="614100" cy="36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1F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그림 16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977008C-611E-E534-57B9-3C4CE6A4F6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8851" r="-3016" b="22701"/>
          <a:stretch/>
        </p:blipFill>
        <p:spPr>
          <a:xfrm>
            <a:off x="14657089" y="8806705"/>
            <a:ext cx="1834907" cy="10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72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77EBC44-9D70-3A55-B2DE-81CDBADCC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54876FE6-AC39-A303-3854-F82C39BA0F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AE5DDD45-45AC-C2BF-8F3A-0A0C7F847308}"/>
              </a:ext>
            </a:extLst>
          </p:cNvPr>
          <p:cNvSpPr txBox="1"/>
          <p:nvPr/>
        </p:nvSpPr>
        <p:spPr>
          <a:xfrm>
            <a:off x="571500" y="1905000"/>
            <a:ext cx="7971999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5000"/>
              </a:lnSpc>
              <a:buSzPts val="1100"/>
            </a:pPr>
            <a:r>
              <a:rPr lang="en-US" sz="2400" dirty="0">
                <a:solidFill>
                  <a:srgbClr val="001CA0"/>
                </a:solidFill>
              </a:rPr>
              <a:t>4. Change Attention of </a:t>
            </a:r>
            <a:r>
              <a:rPr lang="en-US" sz="2400" dirty="0" err="1">
                <a:solidFill>
                  <a:srgbClr val="001CA0"/>
                </a:solidFill>
              </a:rPr>
              <a:t>Downsampling</a:t>
            </a:r>
            <a:r>
              <a:rPr lang="en-US" sz="2400" dirty="0">
                <a:solidFill>
                  <a:srgbClr val="001CA0"/>
                </a:solidFill>
              </a:rPr>
              <a:t> layer to Conv</a:t>
            </a: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186368E9-41EE-1579-EDC8-BF8922542256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04 New Ideas</a:t>
            </a:r>
            <a:endParaRPr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E2A64C-53F8-5530-B15B-CBCED4C3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22" y="2744291"/>
            <a:ext cx="3625326" cy="2801909"/>
          </a:xfrm>
          <a:prstGeom prst="rect">
            <a:avLst/>
          </a:prstGeom>
        </p:spPr>
      </p:pic>
      <p:sp>
        <p:nvSpPr>
          <p:cNvPr id="11" name="Rounded Rectangle 453">
            <a:extLst>
              <a:ext uri="{FF2B5EF4-FFF2-40B4-BE49-F238E27FC236}">
                <a16:creationId xmlns:a16="http://schemas.microsoft.com/office/drawing/2014/main" id="{34215B3C-1064-DABC-8227-BF64D4E62BE6}"/>
              </a:ext>
            </a:extLst>
          </p:cNvPr>
          <p:cNvSpPr/>
          <p:nvPr/>
        </p:nvSpPr>
        <p:spPr>
          <a:xfrm>
            <a:off x="2002233" y="3811867"/>
            <a:ext cx="1432320" cy="803236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26D404-5218-6636-E682-8AF84B3A7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47" y="6685642"/>
            <a:ext cx="3446429" cy="2944035"/>
          </a:xfrm>
          <a:prstGeom prst="rect">
            <a:avLst/>
          </a:prstGeom>
        </p:spPr>
      </p:pic>
      <p:pic>
        <p:nvPicPr>
          <p:cNvPr id="1026" name="Picture 2" descr="Introduction To Convolutional Neural Networks For Vision Tasks - GameDev  Academy">
            <a:extLst>
              <a:ext uri="{FF2B5EF4-FFF2-40B4-BE49-F238E27FC236}">
                <a16:creationId xmlns:a16="http://schemas.microsoft.com/office/drawing/2014/main" id="{0EAC6B20-38E4-98CB-C519-F04667B63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5339" r="-504" b="5764"/>
          <a:stretch/>
        </p:blipFill>
        <p:spPr bwMode="auto">
          <a:xfrm>
            <a:off x="5295331" y="3360124"/>
            <a:ext cx="4187101" cy="32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2">
            <a:extLst>
              <a:ext uri="{FF2B5EF4-FFF2-40B4-BE49-F238E27FC236}">
                <a16:creationId xmlns:a16="http://schemas.microsoft.com/office/drawing/2014/main" id="{8ABBF539-CBDD-3D1D-3410-272D111D5484}"/>
              </a:ext>
            </a:extLst>
          </p:cNvPr>
          <p:cNvCxnSpPr>
            <a:cxnSpLocks/>
          </p:cNvCxnSpPr>
          <p:nvPr/>
        </p:nvCxnSpPr>
        <p:spPr>
          <a:xfrm>
            <a:off x="3434553" y="4180114"/>
            <a:ext cx="1860778" cy="963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409;g318468713d6_5_36">
            <a:extLst>
              <a:ext uri="{FF2B5EF4-FFF2-40B4-BE49-F238E27FC236}">
                <a16:creationId xmlns:a16="http://schemas.microsoft.com/office/drawing/2014/main" id="{9F3A9B7E-C8BE-5E72-37DE-BFFD769D24D5}"/>
              </a:ext>
            </a:extLst>
          </p:cNvPr>
          <p:cNvSpPr txBox="1"/>
          <p:nvPr/>
        </p:nvSpPr>
        <p:spPr>
          <a:xfrm>
            <a:off x="9872010" y="1688691"/>
            <a:ext cx="8315724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a shrink attention block to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reason of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downampling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is to connect stage and stage.</a:t>
            </a:r>
          </a:p>
        </p:txBody>
      </p:sp>
      <p:sp>
        <p:nvSpPr>
          <p:cNvPr id="30" name="Google Shape;409;g318468713d6_5_36">
            <a:extLst>
              <a:ext uri="{FF2B5EF4-FFF2-40B4-BE49-F238E27FC236}">
                <a16:creationId xmlns:a16="http://schemas.microsoft.com/office/drawing/2014/main" id="{B357174B-0A95-B17F-B5EF-8EA7CAA9AC8C}"/>
              </a:ext>
            </a:extLst>
          </p:cNvPr>
          <p:cNvSpPr txBox="1"/>
          <p:nvPr/>
        </p:nvSpPr>
        <p:spPr>
          <a:xfrm>
            <a:off x="9903000" y="2645377"/>
            <a:ext cx="7716260" cy="203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already has many attention calculation.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reducing attention block showed better performance,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attention computation cost = lower performance</a:t>
            </a:r>
          </a:p>
        </p:txBody>
      </p:sp>
      <p:sp>
        <p:nvSpPr>
          <p:cNvPr id="32" name="Google Shape;409;g318468713d6_5_36">
            <a:extLst>
              <a:ext uri="{FF2B5EF4-FFF2-40B4-BE49-F238E27FC236}">
                <a16:creationId xmlns:a16="http://schemas.microsoft.com/office/drawing/2014/main" id="{402EB588-4087-4D96-2DA1-2F9160F05220}"/>
              </a:ext>
            </a:extLst>
          </p:cNvPr>
          <p:cNvSpPr txBox="1"/>
          <p:nvPr/>
        </p:nvSpPr>
        <p:spPr>
          <a:xfrm>
            <a:off x="9872010" y="4532859"/>
            <a:ext cx="8315724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we changed the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layer to Conv.</a:t>
            </a:r>
          </a:p>
        </p:txBody>
      </p: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530EA510-9EB2-D125-E55A-D67176202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47107"/>
              </p:ext>
            </p:extLst>
          </p:nvPr>
        </p:nvGraphicFramePr>
        <p:xfrm>
          <a:off x="9303535" y="6179118"/>
          <a:ext cx="8315725" cy="2705808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663145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459862390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2552738640"/>
                    </a:ext>
                  </a:extLst>
                </a:gridCol>
                <a:gridCol w="1663145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676452"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Control Group(L_LeViT)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Control Group(</a:t>
                      </a:r>
                      <a:r>
                        <a:rPr lang="en-US" err="1"/>
                        <a:t>LeViT</a:t>
                      </a:r>
                      <a:r>
                        <a:rPr lang="en-US"/>
                        <a:t>)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L_downsample</a:t>
                      </a:r>
                      <a:r>
                        <a:rPr lang="en-US"/>
                        <a:t> with Conv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Downsample with Conv</a:t>
                      </a:r>
                      <a:endParaRPr lang="en-KR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Conv Block Param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u="none" strike="noStrike" noProof="0">
                          <a:effectLst/>
                          <a:latin typeface="Arial"/>
                        </a:rPr>
                        <a:t>15,733,482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55,216,509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12,431,338</a:t>
                      </a:r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723564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Top-1 Acc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83.59%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2.81%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86.22%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22.76</a:t>
                      </a:r>
                      <a:r>
                        <a:rPr lang="en-KR"/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7789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22.52ms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1</a:t>
                      </a:r>
                      <a:r>
                        <a:rPr lang="en-US"/>
                        <a:t>0.50</a:t>
                      </a:r>
                      <a:r>
                        <a:rPr lang="en-KR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19.27</a:t>
                      </a:r>
                      <a:r>
                        <a:rPr lang="en-KR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9.70</a:t>
                      </a:r>
                      <a:r>
                        <a:rPr lang="en-KR" b="1" dirty="0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50DCBD4E-BC9D-B9BD-822B-DAC3DB7DD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3000" y="5187647"/>
            <a:ext cx="4997746" cy="416479"/>
          </a:xfrm>
          <a:prstGeom prst="rect">
            <a:avLst/>
          </a:prstGeom>
        </p:spPr>
      </p:pic>
      <p:sp>
        <p:nvSpPr>
          <p:cNvPr id="36" name="Google Shape;411;g318468713d6_5_36">
            <a:extLst>
              <a:ext uri="{FF2B5EF4-FFF2-40B4-BE49-F238E27FC236}">
                <a16:creationId xmlns:a16="http://schemas.microsoft.com/office/drawing/2014/main" id="{BD8380CF-3D7A-8A3D-F0F9-9CC4FAD6B9CE}"/>
              </a:ext>
            </a:extLst>
          </p:cNvPr>
          <p:cNvSpPr txBox="1"/>
          <p:nvPr/>
        </p:nvSpPr>
        <p:spPr>
          <a:xfrm>
            <a:off x="5743977" y="9185880"/>
            <a:ext cx="7631364" cy="73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When we </a:t>
            </a:r>
            <a:r>
              <a:rPr lang="en-US" altLang="ko-KR" sz="2000" b="1" err="1">
                <a:solidFill>
                  <a:schemeClr val="dk1"/>
                </a:solidFill>
                <a:ea typeface="Calibri"/>
              </a:rPr>
              <a:t>relplace</a:t>
            </a:r>
            <a:r>
              <a:rPr lang="en-US" altLang="ko-KR" sz="2000" b="1">
                <a:solidFill>
                  <a:schemeClr val="dk1"/>
                </a:solidFill>
                <a:ea typeface="Calibri"/>
              </a:rPr>
              <a:t> </a:t>
            </a:r>
            <a:r>
              <a:rPr lang="en-US" altLang="ko-KR" sz="2000" b="1" err="1">
                <a:solidFill>
                  <a:schemeClr val="dk1"/>
                </a:solidFill>
                <a:ea typeface="Calibri"/>
              </a:rPr>
              <a:t>downsampling</a:t>
            </a:r>
            <a:r>
              <a:rPr lang="en-US" altLang="ko-KR" sz="2000" b="1">
                <a:solidFill>
                  <a:schemeClr val="dk1"/>
                </a:solidFill>
                <a:ea typeface="Calibri"/>
              </a:rPr>
              <a:t> layer to Conv</a:t>
            </a:r>
          </a:p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It showed the inference speed has increased and the accuracy has also increased</a:t>
            </a:r>
          </a:p>
        </p:txBody>
      </p:sp>
      <p:sp>
        <p:nvSpPr>
          <p:cNvPr id="37" name="Google Shape;496;g319391fcbce_4_5">
            <a:extLst>
              <a:ext uri="{FF2B5EF4-FFF2-40B4-BE49-F238E27FC236}">
                <a16:creationId xmlns:a16="http://schemas.microsoft.com/office/drawing/2014/main" id="{DDB68322-59CD-25CE-2842-5E2F9807AE2F}"/>
              </a:ext>
            </a:extLst>
          </p:cNvPr>
          <p:cNvSpPr/>
          <p:nvPr/>
        </p:nvSpPr>
        <p:spPr>
          <a:xfrm>
            <a:off x="13957477" y="9449077"/>
            <a:ext cx="614100" cy="36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1F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그림 37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D100381-6B55-F60B-1814-3BB7DB29C90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8851" r="-3016" b="22701"/>
          <a:stretch/>
        </p:blipFill>
        <p:spPr>
          <a:xfrm>
            <a:off x="15153713" y="8982293"/>
            <a:ext cx="1834907" cy="1035502"/>
          </a:xfrm>
          <a:prstGeom prst="rect">
            <a:avLst/>
          </a:prstGeom>
        </p:spPr>
      </p:pic>
      <p:cxnSp>
        <p:nvCxnSpPr>
          <p:cNvPr id="4" name="Straight Arrow Connector 22">
            <a:extLst>
              <a:ext uri="{FF2B5EF4-FFF2-40B4-BE49-F238E27FC236}">
                <a16:creationId xmlns:a16="http://schemas.microsoft.com/office/drawing/2014/main" id="{D29D4187-6DF9-71A1-E05C-B5254DB0E4CA}"/>
              </a:ext>
            </a:extLst>
          </p:cNvPr>
          <p:cNvCxnSpPr>
            <a:cxnSpLocks/>
          </p:cNvCxnSpPr>
          <p:nvPr/>
        </p:nvCxnSpPr>
        <p:spPr>
          <a:xfrm flipH="1">
            <a:off x="2486961" y="4661807"/>
            <a:ext cx="231431" cy="20238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5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FF1F775A-BB92-B735-201C-64291EC3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1910F4C6-4DD0-66F9-ED6A-12E1419494BF}"/>
              </a:ext>
            </a:extLst>
          </p:cNvPr>
          <p:cNvSpPr txBox="1"/>
          <p:nvPr/>
        </p:nvSpPr>
        <p:spPr>
          <a:xfrm>
            <a:off x="558800" y="673050"/>
            <a:ext cx="171704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Q: “Is it right to add pretrained models beforehand?”</a:t>
            </a:r>
          </a:p>
        </p:txBody>
      </p:sp>
      <p:pic>
        <p:nvPicPr>
          <p:cNvPr id="3" name="Google Shape;456;g319064728f4_0_30">
            <a:extLst>
              <a:ext uri="{FF2B5EF4-FFF2-40B4-BE49-F238E27FC236}">
                <a16:creationId xmlns:a16="http://schemas.microsoft.com/office/drawing/2014/main" id="{C64E6BE9-BD63-BCA0-02B1-991125C51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DB983B3-3803-2C7D-4771-EE9E05B7A619}"/>
              </a:ext>
            </a:extLst>
          </p:cNvPr>
          <p:cNvGrpSpPr/>
          <p:nvPr/>
        </p:nvGrpSpPr>
        <p:grpSpPr>
          <a:xfrm>
            <a:off x="571500" y="2133601"/>
            <a:ext cx="13512800" cy="4911266"/>
            <a:chOff x="571500" y="2226151"/>
            <a:chExt cx="12104742" cy="42542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9E849-9832-E0CA-1086-8B9B3BFAA37D}"/>
                </a:ext>
              </a:extLst>
            </p:cNvPr>
            <p:cNvSpPr txBox="1"/>
            <p:nvPr/>
          </p:nvSpPr>
          <p:spPr>
            <a:xfrm>
              <a:off x="571500" y="6187102"/>
              <a:ext cx="12104742" cy="29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/>
                <a:t>* How to train your </a:t>
              </a:r>
              <a:r>
                <a:rPr lang="en-US" altLang="ko-KR" sz="1600" b="1" err="1"/>
                <a:t>ViT</a:t>
              </a:r>
              <a:r>
                <a:rPr lang="en-US" altLang="ko-KR" sz="1600" b="1"/>
                <a:t>? Data, Augmentation, and Regularization on Vision Transformers – Steiner et al., IEEE TMLR 2022</a:t>
              </a:r>
              <a:endParaRPr lang="ko-KR" altLang="en-US" sz="1600" b="1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B292DA-E179-3737-825C-682520F14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" y="2226151"/>
              <a:ext cx="12104742" cy="37991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82BE54-6686-D89E-65ED-E71911643D28}"/>
              </a:ext>
            </a:extLst>
          </p:cNvPr>
          <p:cNvSpPr txBox="1"/>
          <p:nvPr/>
        </p:nvSpPr>
        <p:spPr>
          <a:xfrm>
            <a:off x="571500" y="7616785"/>
            <a:ext cx="14744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Previous research confirmed that </a:t>
            </a:r>
            <a:r>
              <a:rPr lang="en-US" altLang="ko-KR" sz="2400" b="1" dirty="0"/>
              <a:t>with small datasets, it is impossible to obtain </a:t>
            </a:r>
            <a:r>
              <a:rPr lang="en-US" altLang="ko-KR" sz="2400" b="1" i="1" dirty="0"/>
              <a:t>generic </a:t>
            </a:r>
            <a:r>
              <a:rPr lang="en-US" altLang="ko-KR" sz="2400" b="1" dirty="0"/>
              <a:t>models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Model trained </a:t>
            </a:r>
            <a:r>
              <a:rPr lang="en-US" altLang="ko-KR" sz="2400" i="1" dirty="0"/>
              <a:t>from scratch</a:t>
            </a:r>
            <a:r>
              <a:rPr lang="en-US" altLang="ko-KR" sz="2400" dirty="0"/>
              <a:t> with small datasets can’t reach accuracies</a:t>
            </a:r>
          </a:p>
          <a:p>
            <a:r>
              <a:rPr lang="en-US" altLang="ko-KR" sz="2400" dirty="0"/>
              <a:t>anywhere near the model compared with the larger datasets/transferred model.</a:t>
            </a:r>
          </a:p>
          <a:p>
            <a:endParaRPr lang="en-US" altLang="ko-KR" sz="2400" dirty="0"/>
          </a:p>
          <a:p>
            <a:r>
              <a:rPr lang="en-US" altLang="ko-KR" sz="2400" dirty="0"/>
              <a:t>Therefore, we added pretrained ResNet50 prior to our architecture input for improving accuracy.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248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9E301DDD-6779-8FED-A2E9-6E447C553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ECF3E084-3F4D-DD4F-CD67-6D04FF9A31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D516DA16-8017-DB3E-7F06-FFE3B7E65A77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01CA0"/>
                </a:solidFill>
              </a:rPr>
              <a:t>Why </a:t>
            </a:r>
            <a:r>
              <a:rPr lang="en-US" sz="2400" dirty="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?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D15C78DD-E0EB-B659-E5A6-BB9C7A788821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05 Conclusion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1A825-8B22-C06A-53BC-A94CB12B0ED0}"/>
              </a:ext>
            </a:extLst>
          </p:cNvPr>
          <p:cNvSpPr txBox="1"/>
          <p:nvPr/>
        </p:nvSpPr>
        <p:spPr>
          <a:xfrm>
            <a:off x="1071649" y="7061001"/>
            <a:ext cx="117180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3600" b="1" i="1" dirty="0">
                <a:solidFill>
                  <a:srgbClr val="00B0F0"/>
                </a:solidFill>
              </a:rPr>
              <a:t>H</a:t>
            </a:r>
            <a:r>
              <a:rPr lang="en-US" sz="3600" dirty="0"/>
              <a:t>ighly shrunk &amp; </a:t>
            </a:r>
            <a:r>
              <a:rPr lang="en-US" sz="3600" b="1" i="1" dirty="0">
                <a:solidFill>
                  <a:srgbClr val="00B0F0"/>
                </a:solidFill>
              </a:rPr>
              <a:t>o</a:t>
            </a:r>
            <a:r>
              <a:rPr lang="en-US" sz="3600" dirty="0"/>
              <a:t>ptimized </a:t>
            </a:r>
            <a:r>
              <a:rPr lang="en-US" sz="3600" b="1" i="1" dirty="0">
                <a:solidFill>
                  <a:srgbClr val="00B0F0"/>
                </a:solidFill>
              </a:rPr>
              <a:t>Vi</a:t>
            </a:r>
            <a:r>
              <a:rPr lang="en-US" sz="3600" dirty="0"/>
              <a:t>sion </a:t>
            </a:r>
            <a:r>
              <a:rPr lang="en-US" sz="3600" b="1" i="1" dirty="0">
                <a:solidFill>
                  <a:srgbClr val="00B0F0"/>
                </a:solidFill>
              </a:rPr>
              <a:t>T</a:t>
            </a:r>
            <a:r>
              <a:rPr lang="en-US" sz="3600" dirty="0"/>
              <a:t>ransformer – </a:t>
            </a:r>
            <a:r>
              <a:rPr lang="en-US" sz="3600" b="1" i="1" dirty="0" err="1">
                <a:solidFill>
                  <a:srgbClr val="00B0F0"/>
                </a:solidFill>
              </a:rPr>
              <a:t>HoViT</a:t>
            </a:r>
            <a:br>
              <a:rPr lang="en-US" sz="2400" b="1" i="1" dirty="0">
                <a:solidFill>
                  <a:srgbClr val="00B0F0"/>
                </a:solidFill>
              </a:rPr>
            </a:br>
            <a:endParaRPr lang="en-US" sz="2400" b="1" i="1" dirty="0">
              <a:solidFill>
                <a:srgbClr val="00B0F0"/>
              </a:solidFill>
            </a:endParaRPr>
          </a:p>
          <a:p>
            <a:pPr rtl="0"/>
            <a:endParaRPr lang="en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5D77F4-0EE4-80FD-BAC3-DE89FB357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739" y="3805186"/>
            <a:ext cx="3664171" cy="3255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1E598A7D-3485-BE32-81FF-D77124D51A80}"/>
              </a:ext>
            </a:extLst>
          </p:cNvPr>
          <p:cNvSpPr txBox="1"/>
          <p:nvPr/>
        </p:nvSpPr>
        <p:spPr>
          <a:xfrm>
            <a:off x="1071650" y="3035300"/>
            <a:ext cx="1131085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inference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maintaining and/or increasing performance of the vision transformer,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made a new (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based) deep learning model.</a:t>
            </a:r>
          </a:p>
        </p:txBody>
      </p:sp>
      <p:sp>
        <p:nvSpPr>
          <p:cNvPr id="6" name="Google Shape;409;g318468713d6_5_36">
            <a:extLst>
              <a:ext uri="{FF2B5EF4-FFF2-40B4-BE49-F238E27FC236}">
                <a16:creationId xmlns:a16="http://schemas.microsoft.com/office/drawing/2014/main" id="{2B8086D0-30AE-5805-70F9-6CAA51E7A1E2}"/>
              </a:ext>
            </a:extLst>
          </p:cNvPr>
          <p:cNvSpPr txBox="1"/>
          <p:nvPr/>
        </p:nvSpPr>
        <p:spPr>
          <a:xfrm>
            <a:off x="1071650" y="4978450"/>
            <a:ext cx="11310850" cy="5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Replacing some Attention block to Conv (1 X 1 Conv) </a:t>
            </a:r>
          </a:p>
        </p:txBody>
      </p:sp>
      <p:sp>
        <p:nvSpPr>
          <p:cNvPr id="7" name="Google Shape;409;g318468713d6_5_36">
            <a:extLst>
              <a:ext uri="{FF2B5EF4-FFF2-40B4-BE49-F238E27FC236}">
                <a16:creationId xmlns:a16="http://schemas.microsoft.com/office/drawing/2014/main" id="{59CBCC3E-8D08-3D20-1285-251DA999CBE6}"/>
              </a:ext>
            </a:extLst>
          </p:cNvPr>
          <p:cNvSpPr txBox="1"/>
          <p:nvPr/>
        </p:nvSpPr>
        <p:spPr>
          <a:xfrm>
            <a:off x="3310975" y="5638800"/>
            <a:ext cx="772532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Reduce number of attention blocks (2 + 2 + 2)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Use Conv at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layer</a:t>
            </a:r>
          </a:p>
        </p:txBody>
      </p:sp>
      <p:sp>
        <p:nvSpPr>
          <p:cNvPr id="8" name="Google Shape;458;g319064728f4_0_30">
            <a:extLst>
              <a:ext uri="{FF2B5EF4-FFF2-40B4-BE49-F238E27FC236}">
                <a16:creationId xmlns:a16="http://schemas.microsoft.com/office/drawing/2014/main" id="{16B914A0-CA71-11D7-C22B-22376F11B202}"/>
              </a:ext>
            </a:extLst>
          </p:cNvPr>
          <p:cNvSpPr txBox="1"/>
          <p:nvPr/>
        </p:nvSpPr>
        <p:spPr>
          <a:xfrm>
            <a:off x="12500824" y="7290098"/>
            <a:ext cx="4242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5000"/>
              </a:lnSpc>
              <a:buSzPts val="1100"/>
            </a:pPr>
            <a:r>
              <a:rPr lang="en-US" sz="2400" b="1">
                <a:solidFill>
                  <a:srgbClr val="001CA0"/>
                </a:solidFill>
              </a:rPr>
              <a:t>Small but Fast..</a:t>
            </a:r>
          </a:p>
        </p:txBody>
      </p:sp>
    </p:spTree>
    <p:extLst>
      <p:ext uri="{BB962C8B-B14F-4D97-AF65-F5344CB8AC3E}">
        <p14:creationId xmlns:p14="http://schemas.microsoft.com/office/powerpoint/2010/main" val="362313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28EA8AEC-0178-D8E9-C485-638FEA14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3A5059C5-8273-F410-6FBA-D3CF2DF8E7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9BCBAFEC-7D3E-1AFA-DD92-49B5E510A6C5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A5037DD0-E4D3-F571-7953-F24346136E6E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FE1E7-746F-7C26-980C-F30407505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811" y="8293596"/>
            <a:ext cx="2870664" cy="1783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6B967-6509-ED23-123E-B532DD3FE524}"/>
              </a:ext>
            </a:extLst>
          </p:cNvPr>
          <p:cNvSpPr/>
          <p:nvPr/>
        </p:nvSpPr>
        <p:spPr>
          <a:xfrm>
            <a:off x="14206042" y="7597648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45D032-1C61-8004-3510-A7B2F90AEA35}"/>
              </a:ext>
            </a:extLst>
          </p:cNvPr>
          <p:cNvSpPr/>
          <p:nvPr/>
        </p:nvSpPr>
        <p:spPr>
          <a:xfrm>
            <a:off x="14206042" y="6877604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823E-1F22-4469-0305-62F47695F870}"/>
              </a:ext>
            </a:extLst>
          </p:cNvPr>
          <p:cNvSpPr/>
          <p:nvPr/>
        </p:nvSpPr>
        <p:spPr>
          <a:xfrm>
            <a:off x="12038359" y="7310840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EE9AC-0FA5-F820-3F0A-01692B30EA71}"/>
              </a:ext>
            </a:extLst>
          </p:cNvPr>
          <p:cNvSpPr/>
          <p:nvPr/>
        </p:nvSpPr>
        <p:spPr>
          <a:xfrm>
            <a:off x="12038359" y="6597714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B6ACF4D2-9A0E-B712-EB57-E8EBA23104BC}"/>
              </a:ext>
            </a:extLst>
          </p:cNvPr>
          <p:cNvSpPr/>
          <p:nvPr/>
        </p:nvSpPr>
        <p:spPr>
          <a:xfrm>
            <a:off x="13158446" y="5878488"/>
            <a:ext cx="1676401" cy="559780"/>
          </a:xfrm>
          <a:prstGeom prst="trapezoid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256, 384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DBEEE9-AAC0-1512-9FF5-6FAD347C7C4C}"/>
              </a:ext>
            </a:extLst>
          </p:cNvPr>
          <p:cNvSpPr/>
          <p:nvPr/>
        </p:nvSpPr>
        <p:spPr>
          <a:xfrm>
            <a:off x="13158042" y="2990537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384, 512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0DC286-496B-6E35-8CA4-9778B8C7731B}"/>
              </a:ext>
            </a:extLst>
          </p:cNvPr>
          <p:cNvSpPr/>
          <p:nvPr/>
        </p:nvSpPr>
        <p:spPr>
          <a:xfrm>
            <a:off x="13158445" y="2069710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512</a:t>
            </a:r>
            <a:r>
              <a:rPr lang="en-KR">
                <a:solidFill>
                  <a:schemeClr val="tx1"/>
                </a:solidFill>
              </a:rPr>
              <a:t>, 512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53F93A-7251-2F95-6BFB-EEAD97C4A61D}"/>
              </a:ext>
            </a:extLst>
          </p:cNvPr>
          <p:cNvSpPr/>
          <p:nvPr/>
        </p:nvSpPr>
        <p:spPr>
          <a:xfrm>
            <a:off x="14206042" y="5073793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A00B2E-0F09-A67D-923B-C5D2DFEF197F}"/>
              </a:ext>
            </a:extLst>
          </p:cNvPr>
          <p:cNvSpPr/>
          <p:nvPr/>
        </p:nvSpPr>
        <p:spPr>
          <a:xfrm>
            <a:off x="14206042" y="4354567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14D493-9977-3BCA-097A-692BDC61151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996647" y="6438268"/>
            <a:ext cx="0" cy="24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7D961E-0A28-2E38-DD6F-2F3F5CB51E40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3996242" y="3550317"/>
            <a:ext cx="404" cy="2319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480C9CA-FA6A-3FDD-DEC4-673379631BA3}"/>
              </a:ext>
            </a:extLst>
          </p:cNvPr>
          <p:cNvSpPr/>
          <p:nvPr/>
        </p:nvSpPr>
        <p:spPr>
          <a:xfrm>
            <a:off x="12038359" y="4787803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79E622-420C-3286-0317-E6AA8D983452}"/>
              </a:ext>
            </a:extLst>
          </p:cNvPr>
          <p:cNvSpPr/>
          <p:nvPr/>
        </p:nvSpPr>
        <p:spPr>
          <a:xfrm>
            <a:off x="12038359" y="4074677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56D0AC5C-DD9A-996E-56CA-E181C4271055}"/>
              </a:ext>
            </a:extLst>
          </p:cNvPr>
          <p:cNvSpPr/>
          <p:nvPr/>
        </p:nvSpPr>
        <p:spPr>
          <a:xfrm>
            <a:off x="13515392" y="954528"/>
            <a:ext cx="961700" cy="75300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</a:t>
            </a:r>
            <a:r>
              <a:rPr lang="en-KR" sz="1100">
                <a:solidFill>
                  <a:schemeClr val="tx1"/>
                </a:solidFill>
              </a:rPr>
              <a:t>vg</a:t>
            </a:r>
          </a:p>
          <a:p>
            <a:pPr algn="ctr"/>
            <a:r>
              <a:rPr lang="en-KR" sz="1100">
                <a:solidFill>
                  <a:schemeClr val="tx1"/>
                </a:solidFill>
              </a:rPr>
              <a:t>poll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1502B9-2665-37F7-4477-B25B61D584D6}"/>
              </a:ext>
            </a:extLst>
          </p:cNvPr>
          <p:cNvCxnSpPr>
            <a:cxnSpLocks/>
            <a:stCxn id="13" idx="0"/>
            <a:endCxn id="33" idx="3"/>
          </p:cNvCxnSpPr>
          <p:nvPr/>
        </p:nvCxnSpPr>
        <p:spPr>
          <a:xfrm flipH="1" flipV="1">
            <a:off x="13996242" y="1707529"/>
            <a:ext cx="403" cy="362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8180E6-91E0-0441-84C4-D0B9C4A63C90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3996242" y="2629490"/>
            <a:ext cx="403" cy="361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D15582-C480-8B81-12A8-D53C6C7F264F}"/>
              </a:ext>
            </a:extLst>
          </p:cNvPr>
          <p:cNvCxnSpPr/>
          <p:nvPr/>
        </p:nvCxnSpPr>
        <p:spPr>
          <a:xfrm>
            <a:off x="13714759" y="4228074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0A7A3C-A635-F7C7-3717-4598BF256249}"/>
              </a:ext>
            </a:extLst>
          </p:cNvPr>
          <p:cNvCxnSpPr/>
          <p:nvPr/>
        </p:nvCxnSpPr>
        <p:spPr>
          <a:xfrm>
            <a:off x="13716978" y="4914347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202897-C39C-655B-4173-6A5FAD272113}"/>
              </a:ext>
            </a:extLst>
          </p:cNvPr>
          <p:cNvCxnSpPr>
            <a:cxnSpLocks/>
          </p:cNvCxnSpPr>
          <p:nvPr/>
        </p:nvCxnSpPr>
        <p:spPr>
          <a:xfrm flipH="1">
            <a:off x="13714759" y="4452222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04B04F5-144E-B243-A10B-FCA0692EEE65}"/>
              </a:ext>
            </a:extLst>
          </p:cNvPr>
          <p:cNvCxnSpPr>
            <a:cxnSpLocks/>
          </p:cNvCxnSpPr>
          <p:nvPr/>
        </p:nvCxnSpPr>
        <p:spPr>
          <a:xfrm flipH="1">
            <a:off x="13714759" y="5146159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56A2EF-8725-8EC8-32A0-046131F6B14E}"/>
              </a:ext>
            </a:extLst>
          </p:cNvPr>
          <p:cNvCxnSpPr>
            <a:cxnSpLocks/>
          </p:cNvCxnSpPr>
          <p:nvPr/>
        </p:nvCxnSpPr>
        <p:spPr>
          <a:xfrm flipH="1">
            <a:off x="13996645" y="4524723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E47B6C-1661-62C8-4823-AA652AFFCC85}"/>
              </a:ext>
            </a:extLst>
          </p:cNvPr>
          <p:cNvCxnSpPr>
            <a:cxnSpLocks/>
          </p:cNvCxnSpPr>
          <p:nvPr/>
        </p:nvCxnSpPr>
        <p:spPr>
          <a:xfrm flipH="1">
            <a:off x="13996644" y="5236416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CDA22E-51D0-4BA3-90E2-AE4272366355}"/>
              </a:ext>
            </a:extLst>
          </p:cNvPr>
          <p:cNvCxnSpPr>
            <a:cxnSpLocks/>
          </p:cNvCxnSpPr>
          <p:nvPr/>
        </p:nvCxnSpPr>
        <p:spPr>
          <a:xfrm>
            <a:off x="13996645" y="4756464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9CA9BB-C216-A223-D495-33CA026DABEA}"/>
              </a:ext>
            </a:extLst>
          </p:cNvPr>
          <p:cNvCxnSpPr>
            <a:cxnSpLocks/>
          </p:cNvCxnSpPr>
          <p:nvPr/>
        </p:nvCxnSpPr>
        <p:spPr>
          <a:xfrm>
            <a:off x="13996644" y="538271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89D1A1E-0FBC-E5E0-99D1-CB606F5D72B8}"/>
              </a:ext>
            </a:extLst>
          </p:cNvPr>
          <p:cNvCxnSpPr/>
          <p:nvPr/>
        </p:nvCxnSpPr>
        <p:spPr>
          <a:xfrm>
            <a:off x="13714758" y="6759690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AC06D0-F8C5-AF64-59C0-62FFF7DEA9EF}"/>
              </a:ext>
            </a:extLst>
          </p:cNvPr>
          <p:cNvCxnSpPr/>
          <p:nvPr/>
        </p:nvCxnSpPr>
        <p:spPr>
          <a:xfrm>
            <a:off x="13716977" y="7445963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ED4D679-AD69-C2C3-BE26-39181200E627}"/>
              </a:ext>
            </a:extLst>
          </p:cNvPr>
          <p:cNvCxnSpPr>
            <a:cxnSpLocks/>
          </p:cNvCxnSpPr>
          <p:nvPr/>
        </p:nvCxnSpPr>
        <p:spPr>
          <a:xfrm flipH="1">
            <a:off x="13714758" y="6983838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F362CB8-2E99-6D00-A549-91C0716033DF}"/>
              </a:ext>
            </a:extLst>
          </p:cNvPr>
          <p:cNvCxnSpPr>
            <a:cxnSpLocks/>
          </p:cNvCxnSpPr>
          <p:nvPr/>
        </p:nvCxnSpPr>
        <p:spPr>
          <a:xfrm flipH="1">
            <a:off x="13714758" y="7677775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9F76C33-6722-397F-E2BB-4EB68F6924F1}"/>
              </a:ext>
            </a:extLst>
          </p:cNvPr>
          <p:cNvCxnSpPr>
            <a:cxnSpLocks/>
          </p:cNvCxnSpPr>
          <p:nvPr/>
        </p:nvCxnSpPr>
        <p:spPr>
          <a:xfrm flipH="1">
            <a:off x="13996644" y="7056339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7E135B-55FF-E232-4B41-43081F736811}"/>
              </a:ext>
            </a:extLst>
          </p:cNvPr>
          <p:cNvCxnSpPr>
            <a:cxnSpLocks/>
          </p:cNvCxnSpPr>
          <p:nvPr/>
        </p:nvCxnSpPr>
        <p:spPr>
          <a:xfrm flipH="1">
            <a:off x="13996643" y="7768032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F0D640-A0AD-2F00-FA3C-1329B9002756}"/>
              </a:ext>
            </a:extLst>
          </p:cNvPr>
          <p:cNvCxnSpPr>
            <a:cxnSpLocks/>
          </p:cNvCxnSpPr>
          <p:nvPr/>
        </p:nvCxnSpPr>
        <p:spPr>
          <a:xfrm>
            <a:off x="13996644" y="728808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9CF6BF-E664-06FA-0451-517273DDE464}"/>
              </a:ext>
            </a:extLst>
          </p:cNvPr>
          <p:cNvCxnSpPr>
            <a:cxnSpLocks/>
          </p:cNvCxnSpPr>
          <p:nvPr/>
        </p:nvCxnSpPr>
        <p:spPr>
          <a:xfrm>
            <a:off x="13996643" y="7914326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108D49D5-6271-5F17-A74F-909B4AFB844E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14236667" y="1090405"/>
            <a:ext cx="479430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BBA2C01F-CF90-BAD1-D6AD-43D57CAB3D53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3286792" y="1090405"/>
            <a:ext cx="469025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Rounded Rectangle 453">
            <a:extLst>
              <a:ext uri="{FF2B5EF4-FFF2-40B4-BE49-F238E27FC236}">
                <a16:creationId xmlns:a16="http://schemas.microsoft.com/office/drawing/2014/main" id="{C45F98B7-B29E-06A4-6AC5-96E1A052551B}"/>
              </a:ext>
            </a:extLst>
          </p:cNvPr>
          <p:cNvSpPr/>
          <p:nvPr/>
        </p:nvSpPr>
        <p:spPr>
          <a:xfrm>
            <a:off x="11756314" y="3982786"/>
            <a:ext cx="4311778" cy="1745513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484D178E-82BD-435B-6C2A-1726A56E2A53}"/>
              </a:ext>
            </a:extLst>
          </p:cNvPr>
          <p:cNvSpPr/>
          <p:nvPr/>
        </p:nvSpPr>
        <p:spPr>
          <a:xfrm>
            <a:off x="11598091" y="661750"/>
            <a:ext cx="157399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Supervised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classifier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C1AF117E-1BC0-C630-9259-AF6D976590A7}"/>
              </a:ext>
            </a:extLst>
          </p:cNvPr>
          <p:cNvSpPr/>
          <p:nvPr/>
        </p:nvSpPr>
        <p:spPr>
          <a:xfrm>
            <a:off x="14886865" y="661750"/>
            <a:ext cx="148602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Distillation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classifier</a:t>
            </a:r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87489107-D4F0-5C1A-8570-BDFD0B824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690" y="2949924"/>
            <a:ext cx="3129483" cy="584058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D81935-3262-B625-76D8-0DBAFAA0E29A}"/>
              </a:ext>
            </a:extLst>
          </p:cNvPr>
          <p:cNvSpPr/>
          <p:nvPr/>
        </p:nvSpPr>
        <p:spPr>
          <a:xfrm>
            <a:off x="11840353" y="6493175"/>
            <a:ext cx="4311778" cy="1745513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A619941-F3F1-E613-B18D-21ABACED6531}"/>
              </a:ext>
            </a:extLst>
          </p:cNvPr>
          <p:cNvSpPr/>
          <p:nvPr/>
        </p:nvSpPr>
        <p:spPr>
          <a:xfrm>
            <a:off x="2168342" y="3010951"/>
            <a:ext cx="3129079" cy="2717348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8B783C-59DB-6718-964A-14E475673A24}"/>
              </a:ext>
            </a:extLst>
          </p:cNvPr>
          <p:cNvSpPr/>
          <p:nvPr/>
        </p:nvSpPr>
        <p:spPr>
          <a:xfrm>
            <a:off x="2168341" y="6007257"/>
            <a:ext cx="3129079" cy="2717348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4FEC53-2D74-9DFC-6051-19F555B3EAE9}"/>
              </a:ext>
            </a:extLst>
          </p:cNvPr>
          <p:cNvCxnSpPr>
            <a:cxnSpLocks/>
            <a:stCxn id="18" idx="3"/>
            <a:endCxn id="454" idx="1"/>
          </p:cNvCxnSpPr>
          <p:nvPr/>
        </p:nvCxnSpPr>
        <p:spPr>
          <a:xfrm>
            <a:off x="5297421" y="4369625"/>
            <a:ext cx="6458893" cy="4859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849DD5-F80F-24AD-6A70-8A8E78442B70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5297420" y="7365931"/>
            <a:ext cx="654293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Google Shape;409;g318468713d6_5_36">
            <a:extLst>
              <a:ext uri="{FF2B5EF4-FFF2-40B4-BE49-F238E27FC236}">
                <a16:creationId xmlns:a16="http://schemas.microsoft.com/office/drawing/2014/main" id="{B4660847-4CF7-CACF-F8DC-F9BC8E3D6E1A}"/>
              </a:ext>
            </a:extLst>
          </p:cNvPr>
          <p:cNvSpPr txBox="1"/>
          <p:nvPr/>
        </p:nvSpPr>
        <p:spPr>
          <a:xfrm>
            <a:off x="7537349" y="3561562"/>
            <a:ext cx="219406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Block#</a:t>
            </a:r>
          </a:p>
        </p:txBody>
      </p:sp>
    </p:spTree>
    <p:extLst>
      <p:ext uri="{BB962C8B-B14F-4D97-AF65-F5344CB8AC3E}">
        <p14:creationId xmlns:p14="http://schemas.microsoft.com/office/powerpoint/2010/main" val="415885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01517122-3CE9-4A66-8BA9-756E26A9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B4B510B3-E504-572D-2DF1-5A3BD7616E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57F87B0D-28DE-6CF5-0F73-DF43FD306661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CB23EBAD-CC64-9E3B-CC31-4295B614E73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CF3776-0BE6-9E38-C0E5-73799C235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7811" y="8293596"/>
            <a:ext cx="2870664" cy="1783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167E4D-378B-9D27-8D1D-D9FCDAB12C08}"/>
              </a:ext>
            </a:extLst>
          </p:cNvPr>
          <p:cNvSpPr/>
          <p:nvPr/>
        </p:nvSpPr>
        <p:spPr>
          <a:xfrm>
            <a:off x="14206042" y="7597648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1C48B6-781C-3248-3062-DE20A83A12F1}"/>
              </a:ext>
            </a:extLst>
          </p:cNvPr>
          <p:cNvSpPr/>
          <p:nvPr/>
        </p:nvSpPr>
        <p:spPr>
          <a:xfrm>
            <a:off x="14206042" y="6877604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FE66D-4E11-0B73-5591-14FFEAD8EACD}"/>
              </a:ext>
            </a:extLst>
          </p:cNvPr>
          <p:cNvSpPr/>
          <p:nvPr/>
        </p:nvSpPr>
        <p:spPr>
          <a:xfrm>
            <a:off x="12038359" y="7310840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51D70B-0385-BC8E-FA54-65D0E36BB1E7}"/>
              </a:ext>
            </a:extLst>
          </p:cNvPr>
          <p:cNvSpPr/>
          <p:nvPr/>
        </p:nvSpPr>
        <p:spPr>
          <a:xfrm>
            <a:off x="12038359" y="6597714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F7F61750-5070-EE96-E92D-C9FF98314050}"/>
              </a:ext>
            </a:extLst>
          </p:cNvPr>
          <p:cNvSpPr/>
          <p:nvPr/>
        </p:nvSpPr>
        <p:spPr>
          <a:xfrm>
            <a:off x="13158446" y="5878488"/>
            <a:ext cx="1676401" cy="559780"/>
          </a:xfrm>
          <a:prstGeom prst="trapezoid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256, 384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02F2D-2B8E-2FE6-441B-72E34A4306C6}"/>
              </a:ext>
            </a:extLst>
          </p:cNvPr>
          <p:cNvSpPr/>
          <p:nvPr/>
        </p:nvSpPr>
        <p:spPr>
          <a:xfrm>
            <a:off x="13158042" y="2990537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384, 512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84699-30B2-6D59-316D-212D50A182AF}"/>
              </a:ext>
            </a:extLst>
          </p:cNvPr>
          <p:cNvSpPr/>
          <p:nvPr/>
        </p:nvSpPr>
        <p:spPr>
          <a:xfrm>
            <a:off x="13158445" y="2069710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512</a:t>
            </a:r>
            <a:r>
              <a:rPr lang="en-KR">
                <a:solidFill>
                  <a:schemeClr val="tx1"/>
                </a:solidFill>
              </a:rPr>
              <a:t>, 512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E8E399-62AD-F2AC-3CEF-5DAC149818D7}"/>
              </a:ext>
            </a:extLst>
          </p:cNvPr>
          <p:cNvSpPr/>
          <p:nvPr/>
        </p:nvSpPr>
        <p:spPr>
          <a:xfrm>
            <a:off x="14206042" y="5073793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521118-709F-9D7A-C011-C1ABFBE5195B}"/>
              </a:ext>
            </a:extLst>
          </p:cNvPr>
          <p:cNvSpPr/>
          <p:nvPr/>
        </p:nvSpPr>
        <p:spPr>
          <a:xfrm>
            <a:off x="14206042" y="4354567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3AB4C4-D52B-B966-9392-09FD55EAA5C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996647" y="6438268"/>
            <a:ext cx="0" cy="24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C2E3E2-0B2F-3CA6-1FB7-B87F1C890A15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3996242" y="3550317"/>
            <a:ext cx="404" cy="2319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530CB-3FE6-C2E0-C091-8FA553F051CA}"/>
              </a:ext>
            </a:extLst>
          </p:cNvPr>
          <p:cNvSpPr/>
          <p:nvPr/>
        </p:nvSpPr>
        <p:spPr>
          <a:xfrm>
            <a:off x="12038359" y="4787803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38FF0E-57D3-42B2-70EB-7F78E392814D}"/>
              </a:ext>
            </a:extLst>
          </p:cNvPr>
          <p:cNvSpPr/>
          <p:nvPr/>
        </p:nvSpPr>
        <p:spPr>
          <a:xfrm>
            <a:off x="12038359" y="4074677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914A4621-FF62-A7E0-8A61-A399DEF04D7E}"/>
              </a:ext>
            </a:extLst>
          </p:cNvPr>
          <p:cNvSpPr/>
          <p:nvPr/>
        </p:nvSpPr>
        <p:spPr>
          <a:xfrm>
            <a:off x="13515392" y="954528"/>
            <a:ext cx="961700" cy="75300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</a:t>
            </a:r>
            <a:r>
              <a:rPr lang="en-KR" sz="1100">
                <a:solidFill>
                  <a:schemeClr val="tx1"/>
                </a:solidFill>
              </a:rPr>
              <a:t>vg</a:t>
            </a:r>
          </a:p>
          <a:p>
            <a:pPr algn="ctr"/>
            <a:r>
              <a:rPr lang="en-KR" sz="1100">
                <a:solidFill>
                  <a:schemeClr val="tx1"/>
                </a:solidFill>
              </a:rPr>
              <a:t>poll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A5602C-1556-C35B-EE1D-C587FF31D4EA}"/>
              </a:ext>
            </a:extLst>
          </p:cNvPr>
          <p:cNvCxnSpPr>
            <a:cxnSpLocks/>
            <a:stCxn id="13" idx="0"/>
            <a:endCxn id="33" idx="3"/>
          </p:cNvCxnSpPr>
          <p:nvPr/>
        </p:nvCxnSpPr>
        <p:spPr>
          <a:xfrm flipH="1" flipV="1">
            <a:off x="13996242" y="1707529"/>
            <a:ext cx="403" cy="362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FCE968-D457-E354-3D74-E670031A801A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3996242" y="2629490"/>
            <a:ext cx="403" cy="361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B28C43-5E67-F852-0634-D84732AA9E29}"/>
              </a:ext>
            </a:extLst>
          </p:cNvPr>
          <p:cNvCxnSpPr/>
          <p:nvPr/>
        </p:nvCxnSpPr>
        <p:spPr>
          <a:xfrm>
            <a:off x="13714759" y="4228074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F94C07-204D-3208-D2E1-B2D9BF4A5C90}"/>
              </a:ext>
            </a:extLst>
          </p:cNvPr>
          <p:cNvCxnSpPr/>
          <p:nvPr/>
        </p:nvCxnSpPr>
        <p:spPr>
          <a:xfrm>
            <a:off x="13716978" y="4914347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BABB7-21A8-ACA9-AE95-08D607731E8F}"/>
              </a:ext>
            </a:extLst>
          </p:cNvPr>
          <p:cNvCxnSpPr>
            <a:cxnSpLocks/>
          </p:cNvCxnSpPr>
          <p:nvPr/>
        </p:nvCxnSpPr>
        <p:spPr>
          <a:xfrm flipH="1">
            <a:off x="13714759" y="4452222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557551-B589-B860-434B-22AAA224CBDE}"/>
              </a:ext>
            </a:extLst>
          </p:cNvPr>
          <p:cNvCxnSpPr>
            <a:cxnSpLocks/>
          </p:cNvCxnSpPr>
          <p:nvPr/>
        </p:nvCxnSpPr>
        <p:spPr>
          <a:xfrm flipH="1">
            <a:off x="13714759" y="5146159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C99FD9-6A2A-1020-3865-1EFA4553F15F}"/>
              </a:ext>
            </a:extLst>
          </p:cNvPr>
          <p:cNvCxnSpPr>
            <a:cxnSpLocks/>
          </p:cNvCxnSpPr>
          <p:nvPr/>
        </p:nvCxnSpPr>
        <p:spPr>
          <a:xfrm flipH="1">
            <a:off x="13996645" y="4524723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3862C3-B90F-AAC5-A62C-2A0CCD1C007F}"/>
              </a:ext>
            </a:extLst>
          </p:cNvPr>
          <p:cNvCxnSpPr>
            <a:cxnSpLocks/>
          </p:cNvCxnSpPr>
          <p:nvPr/>
        </p:nvCxnSpPr>
        <p:spPr>
          <a:xfrm flipH="1">
            <a:off x="13996644" y="5236416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C526499-E206-7657-E24E-7D82E371BA77}"/>
              </a:ext>
            </a:extLst>
          </p:cNvPr>
          <p:cNvCxnSpPr>
            <a:cxnSpLocks/>
          </p:cNvCxnSpPr>
          <p:nvPr/>
        </p:nvCxnSpPr>
        <p:spPr>
          <a:xfrm>
            <a:off x="13996645" y="4756464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35B295-53ED-C207-C854-0D22DF50FED0}"/>
              </a:ext>
            </a:extLst>
          </p:cNvPr>
          <p:cNvCxnSpPr>
            <a:cxnSpLocks/>
          </p:cNvCxnSpPr>
          <p:nvPr/>
        </p:nvCxnSpPr>
        <p:spPr>
          <a:xfrm>
            <a:off x="13996644" y="538271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1FDC957-B8A1-59E3-11EC-C318F72EEBF9}"/>
              </a:ext>
            </a:extLst>
          </p:cNvPr>
          <p:cNvCxnSpPr/>
          <p:nvPr/>
        </p:nvCxnSpPr>
        <p:spPr>
          <a:xfrm>
            <a:off x="13714758" y="6759690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1B729-5E82-A0DE-05F6-BB55479642AF}"/>
              </a:ext>
            </a:extLst>
          </p:cNvPr>
          <p:cNvCxnSpPr/>
          <p:nvPr/>
        </p:nvCxnSpPr>
        <p:spPr>
          <a:xfrm>
            <a:off x="13716977" y="7445963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47E02D4-6E8A-EC7E-81B5-C94D462E7F9D}"/>
              </a:ext>
            </a:extLst>
          </p:cNvPr>
          <p:cNvCxnSpPr>
            <a:cxnSpLocks/>
          </p:cNvCxnSpPr>
          <p:nvPr/>
        </p:nvCxnSpPr>
        <p:spPr>
          <a:xfrm flipH="1">
            <a:off x="13714758" y="6983838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E38A428-8F3D-DD79-252F-2C6267022AB4}"/>
              </a:ext>
            </a:extLst>
          </p:cNvPr>
          <p:cNvCxnSpPr>
            <a:cxnSpLocks/>
          </p:cNvCxnSpPr>
          <p:nvPr/>
        </p:nvCxnSpPr>
        <p:spPr>
          <a:xfrm flipH="1">
            <a:off x="13714758" y="7677775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AF9CD1-0C71-2BA9-45D0-CC36FC9FA9CC}"/>
              </a:ext>
            </a:extLst>
          </p:cNvPr>
          <p:cNvCxnSpPr>
            <a:cxnSpLocks/>
          </p:cNvCxnSpPr>
          <p:nvPr/>
        </p:nvCxnSpPr>
        <p:spPr>
          <a:xfrm flipH="1">
            <a:off x="13996644" y="7056339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6D529C2-929F-45F2-7575-A47F0BB22B5A}"/>
              </a:ext>
            </a:extLst>
          </p:cNvPr>
          <p:cNvCxnSpPr>
            <a:cxnSpLocks/>
          </p:cNvCxnSpPr>
          <p:nvPr/>
        </p:nvCxnSpPr>
        <p:spPr>
          <a:xfrm flipH="1">
            <a:off x="13996643" y="7768032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7BE2EF-8FDF-7F0F-2C6A-4A78CA00E01D}"/>
              </a:ext>
            </a:extLst>
          </p:cNvPr>
          <p:cNvCxnSpPr>
            <a:cxnSpLocks/>
          </p:cNvCxnSpPr>
          <p:nvPr/>
        </p:nvCxnSpPr>
        <p:spPr>
          <a:xfrm>
            <a:off x="13996644" y="728808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18EC40-797B-4A70-5036-4E212C309C30}"/>
              </a:ext>
            </a:extLst>
          </p:cNvPr>
          <p:cNvCxnSpPr>
            <a:cxnSpLocks/>
          </p:cNvCxnSpPr>
          <p:nvPr/>
        </p:nvCxnSpPr>
        <p:spPr>
          <a:xfrm>
            <a:off x="13996643" y="7914326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8B0A95F4-2728-5BA8-CDA7-D4476A013844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14236667" y="1090405"/>
            <a:ext cx="479430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7855B022-FAE4-6CC8-7F01-289FBB3D3EC5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3286792" y="1090405"/>
            <a:ext cx="469025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Rectangle 462">
            <a:extLst>
              <a:ext uri="{FF2B5EF4-FFF2-40B4-BE49-F238E27FC236}">
                <a16:creationId xmlns:a16="http://schemas.microsoft.com/office/drawing/2014/main" id="{AFCFDB3C-F66F-5DE2-7CD8-0C06A763C035}"/>
              </a:ext>
            </a:extLst>
          </p:cNvPr>
          <p:cNvSpPr/>
          <p:nvPr/>
        </p:nvSpPr>
        <p:spPr>
          <a:xfrm>
            <a:off x="11598091" y="661750"/>
            <a:ext cx="157399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Supervised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classifier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9522CD2A-26E7-73E0-6DB6-966C3F4BCDA6}"/>
              </a:ext>
            </a:extLst>
          </p:cNvPr>
          <p:cNvSpPr/>
          <p:nvPr/>
        </p:nvSpPr>
        <p:spPr>
          <a:xfrm>
            <a:off x="14886865" y="661750"/>
            <a:ext cx="148602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Distillation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classifier</a:t>
            </a:r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5C4DCCE9-66D8-7874-1791-CCFB04664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690" y="2949924"/>
            <a:ext cx="3129483" cy="584058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2C12DC-4D25-43C5-F0C9-AF70512414CA}"/>
              </a:ext>
            </a:extLst>
          </p:cNvPr>
          <p:cNvSpPr/>
          <p:nvPr/>
        </p:nvSpPr>
        <p:spPr>
          <a:xfrm>
            <a:off x="13098691" y="5745021"/>
            <a:ext cx="1788174" cy="861324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613202-045A-B5B1-AC34-08E581DABB2A}"/>
              </a:ext>
            </a:extLst>
          </p:cNvPr>
          <p:cNvSpPr/>
          <p:nvPr/>
        </p:nvSpPr>
        <p:spPr>
          <a:xfrm>
            <a:off x="3034294" y="5559130"/>
            <a:ext cx="1257060" cy="657935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02B1F2-0B4F-B81A-7FED-CF8426DA1DFB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4291354" y="5888098"/>
            <a:ext cx="8807337" cy="287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Google Shape;409;g318468713d6_5_36">
            <a:extLst>
              <a:ext uri="{FF2B5EF4-FFF2-40B4-BE49-F238E27FC236}">
                <a16:creationId xmlns:a16="http://schemas.microsoft.com/office/drawing/2014/main" id="{22B88106-2F7D-7477-ECD5-CF99F034E460}"/>
              </a:ext>
            </a:extLst>
          </p:cNvPr>
          <p:cNvSpPr txBox="1"/>
          <p:nvPr/>
        </p:nvSpPr>
        <p:spPr>
          <a:xfrm>
            <a:off x="6570650" y="3561562"/>
            <a:ext cx="4781684" cy="10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Conv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92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808DAC09-C10F-43E1-92F4-C8E22DE71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cess flow&#10;&#10;Description automatically generated">
            <a:extLst>
              <a:ext uri="{FF2B5EF4-FFF2-40B4-BE49-F238E27FC236}">
                <a16:creationId xmlns:a16="http://schemas.microsoft.com/office/drawing/2014/main" id="{86EFA410-F0AC-0D78-FFFD-A59AFC9D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34" y="2466617"/>
            <a:ext cx="2679700" cy="6807200"/>
          </a:xfrm>
          <a:prstGeom prst="rect">
            <a:avLst/>
          </a:prstGeom>
        </p:spPr>
      </p:pic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A143634C-8320-2870-BFBA-D4BB0FA0FB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9EF64EB3-D3C6-14E6-0ED1-E8029B8408CC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9A1F00C4-CB53-8A8E-0E0B-4CA581F4BEC4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093D7C-4088-CD4C-42D0-304FD261B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7811" y="8293596"/>
            <a:ext cx="2870664" cy="1783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066EFD-7820-6D37-9C70-00229ECE8C33}"/>
              </a:ext>
            </a:extLst>
          </p:cNvPr>
          <p:cNvSpPr/>
          <p:nvPr/>
        </p:nvSpPr>
        <p:spPr>
          <a:xfrm>
            <a:off x="14206042" y="7597648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D33A4-D6A3-835B-F470-5DF7E9712398}"/>
              </a:ext>
            </a:extLst>
          </p:cNvPr>
          <p:cNvSpPr/>
          <p:nvPr/>
        </p:nvSpPr>
        <p:spPr>
          <a:xfrm>
            <a:off x="14206042" y="6877604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7760B-3F22-571A-2C8F-CDF04A6B0422}"/>
              </a:ext>
            </a:extLst>
          </p:cNvPr>
          <p:cNvSpPr/>
          <p:nvPr/>
        </p:nvSpPr>
        <p:spPr>
          <a:xfrm>
            <a:off x="12038359" y="7310840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50F7C-B837-74D4-FE82-7570285BB8A3}"/>
              </a:ext>
            </a:extLst>
          </p:cNvPr>
          <p:cNvSpPr/>
          <p:nvPr/>
        </p:nvSpPr>
        <p:spPr>
          <a:xfrm>
            <a:off x="12038359" y="6597714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BEF55511-F259-3BB4-42E3-D006B926786B}"/>
              </a:ext>
            </a:extLst>
          </p:cNvPr>
          <p:cNvSpPr/>
          <p:nvPr/>
        </p:nvSpPr>
        <p:spPr>
          <a:xfrm>
            <a:off x="13158446" y="5878488"/>
            <a:ext cx="1676401" cy="559780"/>
          </a:xfrm>
          <a:prstGeom prst="trapezoid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256, 384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EED477-453C-4E21-0031-5F05F9C5E2CE}"/>
              </a:ext>
            </a:extLst>
          </p:cNvPr>
          <p:cNvSpPr/>
          <p:nvPr/>
        </p:nvSpPr>
        <p:spPr>
          <a:xfrm>
            <a:off x="13158042" y="2990537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384, 512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C7F07E-7443-D965-E348-05760F5CB56B}"/>
              </a:ext>
            </a:extLst>
          </p:cNvPr>
          <p:cNvSpPr/>
          <p:nvPr/>
        </p:nvSpPr>
        <p:spPr>
          <a:xfrm>
            <a:off x="13158445" y="2069710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512</a:t>
            </a:r>
            <a:r>
              <a:rPr lang="en-KR">
                <a:solidFill>
                  <a:schemeClr val="tx1"/>
                </a:solidFill>
              </a:rPr>
              <a:t>, 512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0733E-CA64-D5F8-709D-2D82C9772E49}"/>
              </a:ext>
            </a:extLst>
          </p:cNvPr>
          <p:cNvSpPr/>
          <p:nvPr/>
        </p:nvSpPr>
        <p:spPr>
          <a:xfrm>
            <a:off x="14206042" y="5073793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082C33-3C96-56DD-932E-A46CBB10B0A6}"/>
              </a:ext>
            </a:extLst>
          </p:cNvPr>
          <p:cNvSpPr/>
          <p:nvPr/>
        </p:nvSpPr>
        <p:spPr>
          <a:xfrm>
            <a:off x="14206042" y="4354567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EB8024-9479-BA53-51B0-0A4D72A11FF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996647" y="6438268"/>
            <a:ext cx="0" cy="24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3CA9CB-8DCA-A487-8ECC-7FCB3AC2A206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3996242" y="3550317"/>
            <a:ext cx="404" cy="2319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ED7D2F8-DDAC-3A55-518C-DF89D23EB0B1}"/>
              </a:ext>
            </a:extLst>
          </p:cNvPr>
          <p:cNvSpPr/>
          <p:nvPr/>
        </p:nvSpPr>
        <p:spPr>
          <a:xfrm>
            <a:off x="12038359" y="4787803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8C6708-7E5B-1DBF-2D05-73251A1A7119}"/>
              </a:ext>
            </a:extLst>
          </p:cNvPr>
          <p:cNvSpPr/>
          <p:nvPr/>
        </p:nvSpPr>
        <p:spPr>
          <a:xfrm>
            <a:off x="12038359" y="4074677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DA30CE35-A78A-2EAA-8DD9-642AB8E6DF0C}"/>
              </a:ext>
            </a:extLst>
          </p:cNvPr>
          <p:cNvSpPr/>
          <p:nvPr/>
        </p:nvSpPr>
        <p:spPr>
          <a:xfrm>
            <a:off x="13515392" y="954528"/>
            <a:ext cx="961700" cy="75300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</a:t>
            </a:r>
            <a:r>
              <a:rPr lang="en-KR" sz="1100">
                <a:solidFill>
                  <a:schemeClr val="tx1"/>
                </a:solidFill>
              </a:rPr>
              <a:t>vg</a:t>
            </a:r>
          </a:p>
          <a:p>
            <a:pPr algn="ctr"/>
            <a:r>
              <a:rPr lang="en-KR" sz="1100">
                <a:solidFill>
                  <a:schemeClr val="tx1"/>
                </a:solidFill>
              </a:rPr>
              <a:t>poll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D15876-7976-69A9-A1B3-6E91EE022DF5}"/>
              </a:ext>
            </a:extLst>
          </p:cNvPr>
          <p:cNvCxnSpPr>
            <a:cxnSpLocks/>
            <a:stCxn id="13" idx="0"/>
            <a:endCxn id="33" idx="3"/>
          </p:cNvCxnSpPr>
          <p:nvPr/>
        </p:nvCxnSpPr>
        <p:spPr>
          <a:xfrm flipH="1" flipV="1">
            <a:off x="13996242" y="1707529"/>
            <a:ext cx="403" cy="362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85D7E9-E7DD-F359-2489-4196C4129859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3996242" y="2629490"/>
            <a:ext cx="403" cy="361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2AFABF-75FF-FB89-D5FD-871D6F92A6E5}"/>
              </a:ext>
            </a:extLst>
          </p:cNvPr>
          <p:cNvCxnSpPr/>
          <p:nvPr/>
        </p:nvCxnSpPr>
        <p:spPr>
          <a:xfrm>
            <a:off x="13714759" y="4228074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A2145C-B705-9A14-361A-2D23470FF1F9}"/>
              </a:ext>
            </a:extLst>
          </p:cNvPr>
          <p:cNvCxnSpPr/>
          <p:nvPr/>
        </p:nvCxnSpPr>
        <p:spPr>
          <a:xfrm>
            <a:off x="13716978" y="4914347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015FB7-C5DC-85EF-8FFA-D71B53BBDF1B}"/>
              </a:ext>
            </a:extLst>
          </p:cNvPr>
          <p:cNvCxnSpPr>
            <a:cxnSpLocks/>
          </p:cNvCxnSpPr>
          <p:nvPr/>
        </p:nvCxnSpPr>
        <p:spPr>
          <a:xfrm flipH="1">
            <a:off x="13714759" y="4452222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F89A9F-640C-06FE-CA93-D6CAFBFAA145}"/>
              </a:ext>
            </a:extLst>
          </p:cNvPr>
          <p:cNvCxnSpPr>
            <a:cxnSpLocks/>
          </p:cNvCxnSpPr>
          <p:nvPr/>
        </p:nvCxnSpPr>
        <p:spPr>
          <a:xfrm flipH="1">
            <a:off x="13714759" y="5146159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6BDADB8-297A-834B-7B52-FA7A79517E14}"/>
              </a:ext>
            </a:extLst>
          </p:cNvPr>
          <p:cNvCxnSpPr>
            <a:cxnSpLocks/>
          </p:cNvCxnSpPr>
          <p:nvPr/>
        </p:nvCxnSpPr>
        <p:spPr>
          <a:xfrm flipH="1">
            <a:off x="13996645" y="4524723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70E7D6-BC6C-65FC-34EB-CEF2973FC47E}"/>
              </a:ext>
            </a:extLst>
          </p:cNvPr>
          <p:cNvCxnSpPr>
            <a:cxnSpLocks/>
          </p:cNvCxnSpPr>
          <p:nvPr/>
        </p:nvCxnSpPr>
        <p:spPr>
          <a:xfrm flipH="1">
            <a:off x="13996644" y="5236416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95294C-3ADD-9D50-D42A-BBDABA473408}"/>
              </a:ext>
            </a:extLst>
          </p:cNvPr>
          <p:cNvCxnSpPr>
            <a:cxnSpLocks/>
          </p:cNvCxnSpPr>
          <p:nvPr/>
        </p:nvCxnSpPr>
        <p:spPr>
          <a:xfrm>
            <a:off x="13996645" y="4756464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2F584B-2FB9-18DD-A5EE-A084BBB0D402}"/>
              </a:ext>
            </a:extLst>
          </p:cNvPr>
          <p:cNvCxnSpPr>
            <a:cxnSpLocks/>
          </p:cNvCxnSpPr>
          <p:nvPr/>
        </p:nvCxnSpPr>
        <p:spPr>
          <a:xfrm>
            <a:off x="13996644" y="538271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F319FC-0CB2-123A-8AE5-6286C46A129F}"/>
              </a:ext>
            </a:extLst>
          </p:cNvPr>
          <p:cNvCxnSpPr/>
          <p:nvPr/>
        </p:nvCxnSpPr>
        <p:spPr>
          <a:xfrm>
            <a:off x="13714758" y="6759690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95D174-986A-D021-7418-E0F5F9FF32AB}"/>
              </a:ext>
            </a:extLst>
          </p:cNvPr>
          <p:cNvCxnSpPr/>
          <p:nvPr/>
        </p:nvCxnSpPr>
        <p:spPr>
          <a:xfrm>
            <a:off x="13716977" y="7445963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98D219-4912-0EBC-F027-860DB23B1F3E}"/>
              </a:ext>
            </a:extLst>
          </p:cNvPr>
          <p:cNvCxnSpPr>
            <a:cxnSpLocks/>
          </p:cNvCxnSpPr>
          <p:nvPr/>
        </p:nvCxnSpPr>
        <p:spPr>
          <a:xfrm flipH="1">
            <a:off x="13714758" y="6983838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402303E-AFD3-FCF2-38EA-6ABDF43EEF93}"/>
              </a:ext>
            </a:extLst>
          </p:cNvPr>
          <p:cNvCxnSpPr>
            <a:cxnSpLocks/>
          </p:cNvCxnSpPr>
          <p:nvPr/>
        </p:nvCxnSpPr>
        <p:spPr>
          <a:xfrm flipH="1">
            <a:off x="13714758" y="7677775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BF24A8-DF2C-D142-6506-7B86FB52932D}"/>
              </a:ext>
            </a:extLst>
          </p:cNvPr>
          <p:cNvCxnSpPr>
            <a:cxnSpLocks/>
          </p:cNvCxnSpPr>
          <p:nvPr/>
        </p:nvCxnSpPr>
        <p:spPr>
          <a:xfrm flipH="1">
            <a:off x="13996644" y="7056339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0957F20-AD36-F0DB-ED78-B641B04D87B6}"/>
              </a:ext>
            </a:extLst>
          </p:cNvPr>
          <p:cNvCxnSpPr>
            <a:cxnSpLocks/>
          </p:cNvCxnSpPr>
          <p:nvPr/>
        </p:nvCxnSpPr>
        <p:spPr>
          <a:xfrm flipH="1">
            <a:off x="13996643" y="7768032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C792B7-B298-1819-E5ED-54BD2CFBA901}"/>
              </a:ext>
            </a:extLst>
          </p:cNvPr>
          <p:cNvCxnSpPr>
            <a:cxnSpLocks/>
          </p:cNvCxnSpPr>
          <p:nvPr/>
        </p:nvCxnSpPr>
        <p:spPr>
          <a:xfrm>
            <a:off x="13996644" y="728808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40C6E2-A993-FE8F-B4C6-398B3FAED644}"/>
              </a:ext>
            </a:extLst>
          </p:cNvPr>
          <p:cNvCxnSpPr>
            <a:cxnSpLocks/>
          </p:cNvCxnSpPr>
          <p:nvPr/>
        </p:nvCxnSpPr>
        <p:spPr>
          <a:xfrm>
            <a:off x="13996643" y="7914326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E4340E77-EAC8-999A-F4DA-741DD743C5BA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14236667" y="1090405"/>
            <a:ext cx="479430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7E88C2B8-8439-2648-0123-DAAE6DDF478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3286792" y="1090405"/>
            <a:ext cx="469025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Rectangle 462">
            <a:extLst>
              <a:ext uri="{FF2B5EF4-FFF2-40B4-BE49-F238E27FC236}">
                <a16:creationId xmlns:a16="http://schemas.microsoft.com/office/drawing/2014/main" id="{7B1AF11D-6A1C-B7AB-72F6-BD325E43E6D3}"/>
              </a:ext>
            </a:extLst>
          </p:cNvPr>
          <p:cNvSpPr/>
          <p:nvPr/>
        </p:nvSpPr>
        <p:spPr>
          <a:xfrm>
            <a:off x="11598091" y="661750"/>
            <a:ext cx="157399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Supervised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classifier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DF8B596B-2A6B-B075-4468-AC6AF0CAC7CE}"/>
              </a:ext>
            </a:extLst>
          </p:cNvPr>
          <p:cNvSpPr/>
          <p:nvPr/>
        </p:nvSpPr>
        <p:spPr>
          <a:xfrm>
            <a:off x="14886865" y="661750"/>
            <a:ext cx="148602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Distillation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85F38A-B059-B1DD-D2E2-6C3EE511FE08}"/>
              </a:ext>
            </a:extLst>
          </p:cNvPr>
          <p:cNvSpPr/>
          <p:nvPr/>
        </p:nvSpPr>
        <p:spPr>
          <a:xfrm>
            <a:off x="13001325" y="1938462"/>
            <a:ext cx="2004397" cy="1756946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D98487-E2CC-E66E-47AE-781C15B904DB}"/>
              </a:ext>
            </a:extLst>
          </p:cNvPr>
          <p:cNvSpPr/>
          <p:nvPr/>
        </p:nvSpPr>
        <p:spPr>
          <a:xfrm>
            <a:off x="2020933" y="2481045"/>
            <a:ext cx="2679699" cy="2433302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97A42F-D970-1466-ADA3-EE23FA16D4EC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 flipV="1">
            <a:off x="4700632" y="2816935"/>
            <a:ext cx="8300693" cy="8807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Google Shape;409;g318468713d6_5_36">
            <a:extLst>
              <a:ext uri="{FF2B5EF4-FFF2-40B4-BE49-F238E27FC236}">
                <a16:creationId xmlns:a16="http://schemas.microsoft.com/office/drawing/2014/main" id="{6836556B-657E-74AA-ADFC-F3969CB7FC22}"/>
              </a:ext>
            </a:extLst>
          </p:cNvPr>
          <p:cNvSpPr txBox="1"/>
          <p:nvPr/>
        </p:nvSpPr>
        <p:spPr>
          <a:xfrm>
            <a:off x="6115551" y="4163521"/>
            <a:ext cx="5552846" cy="10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Shrink &amp; Stage3 to 1x1 Conv</a:t>
            </a:r>
          </a:p>
        </p:txBody>
      </p:sp>
    </p:spTree>
    <p:extLst>
      <p:ext uri="{BB962C8B-B14F-4D97-AF65-F5344CB8AC3E}">
        <p14:creationId xmlns:p14="http://schemas.microsoft.com/office/powerpoint/2010/main" val="3266131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4358590B-61C4-6758-725D-2C5E77444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66015F70-9CD3-91F3-2117-500531CB32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C78A311D-E6BF-8E6A-2BBC-0932FE077EAA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08D8A7E5-6541-04F9-DE09-A46EB8AB0B1E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4E051-8E98-414E-2590-ACE65811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419" y="8270023"/>
            <a:ext cx="2870664" cy="1783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3A14F7-EADB-E7AE-DC82-02EA70EC7A2D}"/>
              </a:ext>
            </a:extLst>
          </p:cNvPr>
          <p:cNvSpPr/>
          <p:nvPr/>
        </p:nvSpPr>
        <p:spPr>
          <a:xfrm>
            <a:off x="15549650" y="7574075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49C14-2405-7F03-6DD6-CF49029E6411}"/>
              </a:ext>
            </a:extLst>
          </p:cNvPr>
          <p:cNvSpPr/>
          <p:nvPr/>
        </p:nvSpPr>
        <p:spPr>
          <a:xfrm>
            <a:off x="15549650" y="6854031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4 heads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65D49-E430-3006-0A8F-D1D2D205E6E6}"/>
              </a:ext>
            </a:extLst>
          </p:cNvPr>
          <p:cNvSpPr/>
          <p:nvPr/>
        </p:nvSpPr>
        <p:spPr>
          <a:xfrm>
            <a:off x="13381967" y="7287267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D2D33-D0DD-B54C-9207-99AB67A363CB}"/>
              </a:ext>
            </a:extLst>
          </p:cNvPr>
          <p:cNvSpPr/>
          <p:nvPr/>
        </p:nvSpPr>
        <p:spPr>
          <a:xfrm>
            <a:off x="13381967" y="6574141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2DE64BA3-38B5-3E10-6D02-8AB2AAEAFF43}"/>
              </a:ext>
            </a:extLst>
          </p:cNvPr>
          <p:cNvSpPr/>
          <p:nvPr/>
        </p:nvSpPr>
        <p:spPr>
          <a:xfrm>
            <a:off x="14502054" y="5854915"/>
            <a:ext cx="1676401" cy="559780"/>
          </a:xfrm>
          <a:prstGeom prst="trapezoid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256, 384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54F457-426F-52E2-C530-44497E253742}"/>
              </a:ext>
            </a:extLst>
          </p:cNvPr>
          <p:cNvSpPr/>
          <p:nvPr/>
        </p:nvSpPr>
        <p:spPr>
          <a:xfrm>
            <a:off x="14501650" y="2966964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384, 512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FE2EEB-A38C-5C86-E0E9-3D569CFB604B}"/>
              </a:ext>
            </a:extLst>
          </p:cNvPr>
          <p:cNvSpPr/>
          <p:nvPr/>
        </p:nvSpPr>
        <p:spPr>
          <a:xfrm>
            <a:off x="14502053" y="2046137"/>
            <a:ext cx="1676400" cy="5597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1x1 Conv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512</a:t>
            </a:r>
            <a:r>
              <a:rPr lang="en-KR">
                <a:solidFill>
                  <a:schemeClr val="tx1"/>
                </a:solidFill>
              </a:rPr>
              <a:t>, 512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63AF27-BE93-D3C4-12AA-B31F924083AD}"/>
              </a:ext>
            </a:extLst>
          </p:cNvPr>
          <p:cNvSpPr/>
          <p:nvPr/>
        </p:nvSpPr>
        <p:spPr>
          <a:xfrm>
            <a:off x="15549650" y="5050220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385FB-52C4-A638-690C-E1E135742A56}"/>
              </a:ext>
            </a:extLst>
          </p:cNvPr>
          <p:cNvSpPr/>
          <p:nvPr/>
        </p:nvSpPr>
        <p:spPr>
          <a:xfrm>
            <a:off x="15549650" y="4330994"/>
            <a:ext cx="1676400" cy="5597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  <a:r>
              <a:rPr lang="en-KR">
                <a:solidFill>
                  <a:schemeClr val="tx1"/>
                </a:solidFill>
              </a:rPr>
              <a:t>ttention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6 heads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C3B701-C69A-000D-57DE-16DA5827EC5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5340255" y="6414695"/>
            <a:ext cx="0" cy="24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FE1D98-CEB2-8C1A-6CB9-BA650EEAB9CA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5339850" y="3526744"/>
            <a:ext cx="404" cy="2319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038F8E6-224C-4637-603A-B7A40D843B5F}"/>
              </a:ext>
            </a:extLst>
          </p:cNvPr>
          <p:cNvSpPr/>
          <p:nvPr/>
        </p:nvSpPr>
        <p:spPr>
          <a:xfrm>
            <a:off x="13381967" y="4764230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36FA3-3DFB-5A2E-40C3-9863ED32202C}"/>
              </a:ext>
            </a:extLst>
          </p:cNvPr>
          <p:cNvSpPr/>
          <p:nvPr/>
        </p:nvSpPr>
        <p:spPr>
          <a:xfrm>
            <a:off x="13381967" y="4051104"/>
            <a:ext cx="1676400" cy="5597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MLP 2x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304828C3-AD05-9CA6-D3C6-C503F5374C53}"/>
              </a:ext>
            </a:extLst>
          </p:cNvPr>
          <p:cNvSpPr/>
          <p:nvPr/>
        </p:nvSpPr>
        <p:spPr>
          <a:xfrm>
            <a:off x="14859000" y="930955"/>
            <a:ext cx="961700" cy="75300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</a:t>
            </a:r>
            <a:r>
              <a:rPr lang="en-KR" sz="1100">
                <a:solidFill>
                  <a:schemeClr val="tx1"/>
                </a:solidFill>
              </a:rPr>
              <a:t>vg</a:t>
            </a:r>
          </a:p>
          <a:p>
            <a:pPr algn="ctr"/>
            <a:r>
              <a:rPr lang="en-KR" sz="1100">
                <a:solidFill>
                  <a:schemeClr val="tx1"/>
                </a:solidFill>
              </a:rPr>
              <a:t>poll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8F25C1-22DC-1954-A94E-555F9079A2A3}"/>
              </a:ext>
            </a:extLst>
          </p:cNvPr>
          <p:cNvCxnSpPr>
            <a:cxnSpLocks/>
            <a:stCxn id="13" idx="0"/>
            <a:endCxn id="33" idx="3"/>
          </p:cNvCxnSpPr>
          <p:nvPr/>
        </p:nvCxnSpPr>
        <p:spPr>
          <a:xfrm flipH="1" flipV="1">
            <a:off x="15339850" y="1683956"/>
            <a:ext cx="403" cy="362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9CB346-E531-8C95-1AD8-81C380B93B80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5339850" y="2605917"/>
            <a:ext cx="403" cy="3610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E32720-0190-84A8-393B-E62B3F2C8503}"/>
              </a:ext>
            </a:extLst>
          </p:cNvPr>
          <p:cNvCxnSpPr/>
          <p:nvPr/>
        </p:nvCxnSpPr>
        <p:spPr>
          <a:xfrm>
            <a:off x="15058367" y="4204501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89F503-79FF-A6DB-CC63-ACAB01E7F79C}"/>
              </a:ext>
            </a:extLst>
          </p:cNvPr>
          <p:cNvCxnSpPr/>
          <p:nvPr/>
        </p:nvCxnSpPr>
        <p:spPr>
          <a:xfrm>
            <a:off x="15060586" y="4890774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2C33A5-4082-3D1D-9567-A813E264FFD8}"/>
              </a:ext>
            </a:extLst>
          </p:cNvPr>
          <p:cNvCxnSpPr>
            <a:cxnSpLocks/>
          </p:cNvCxnSpPr>
          <p:nvPr/>
        </p:nvCxnSpPr>
        <p:spPr>
          <a:xfrm flipH="1">
            <a:off x="15058367" y="4428649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042868-C944-EDAC-CED3-51992C167D3A}"/>
              </a:ext>
            </a:extLst>
          </p:cNvPr>
          <p:cNvCxnSpPr>
            <a:cxnSpLocks/>
          </p:cNvCxnSpPr>
          <p:nvPr/>
        </p:nvCxnSpPr>
        <p:spPr>
          <a:xfrm flipH="1">
            <a:off x="15058367" y="5122586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705992-A5CC-0D88-9921-D8D5FCB58BB1}"/>
              </a:ext>
            </a:extLst>
          </p:cNvPr>
          <p:cNvCxnSpPr>
            <a:cxnSpLocks/>
          </p:cNvCxnSpPr>
          <p:nvPr/>
        </p:nvCxnSpPr>
        <p:spPr>
          <a:xfrm flipH="1">
            <a:off x="15340253" y="4501150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924CC6-2214-D262-9605-80C1C37B8323}"/>
              </a:ext>
            </a:extLst>
          </p:cNvPr>
          <p:cNvCxnSpPr>
            <a:cxnSpLocks/>
          </p:cNvCxnSpPr>
          <p:nvPr/>
        </p:nvCxnSpPr>
        <p:spPr>
          <a:xfrm flipH="1">
            <a:off x="15340252" y="5212843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E6C90E-80F2-0C53-8365-C7C3B01AE8BB}"/>
              </a:ext>
            </a:extLst>
          </p:cNvPr>
          <p:cNvCxnSpPr>
            <a:cxnSpLocks/>
          </p:cNvCxnSpPr>
          <p:nvPr/>
        </p:nvCxnSpPr>
        <p:spPr>
          <a:xfrm>
            <a:off x="15340253" y="4732891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05C998-7DE3-958A-51D9-7BCE5BE80E17}"/>
              </a:ext>
            </a:extLst>
          </p:cNvPr>
          <p:cNvCxnSpPr>
            <a:cxnSpLocks/>
          </p:cNvCxnSpPr>
          <p:nvPr/>
        </p:nvCxnSpPr>
        <p:spPr>
          <a:xfrm>
            <a:off x="15340252" y="5359137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CECDF5C-02E7-1EA2-7E71-E6754A90B2A7}"/>
              </a:ext>
            </a:extLst>
          </p:cNvPr>
          <p:cNvCxnSpPr/>
          <p:nvPr/>
        </p:nvCxnSpPr>
        <p:spPr>
          <a:xfrm>
            <a:off x="15058366" y="6736117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AA5104A-51D9-DC5C-BE8F-F74DD22D51E3}"/>
              </a:ext>
            </a:extLst>
          </p:cNvPr>
          <p:cNvCxnSpPr/>
          <p:nvPr/>
        </p:nvCxnSpPr>
        <p:spPr>
          <a:xfrm>
            <a:off x="15060585" y="7422390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520AC94-E80D-7B08-D0B4-49FECFB14F40}"/>
              </a:ext>
            </a:extLst>
          </p:cNvPr>
          <p:cNvCxnSpPr>
            <a:cxnSpLocks/>
          </p:cNvCxnSpPr>
          <p:nvPr/>
        </p:nvCxnSpPr>
        <p:spPr>
          <a:xfrm flipH="1">
            <a:off x="15058366" y="6960265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B840A4-281F-A988-A048-F6293C41BAE6}"/>
              </a:ext>
            </a:extLst>
          </p:cNvPr>
          <p:cNvCxnSpPr>
            <a:cxnSpLocks/>
          </p:cNvCxnSpPr>
          <p:nvPr/>
        </p:nvCxnSpPr>
        <p:spPr>
          <a:xfrm flipH="1">
            <a:off x="15058366" y="7654202"/>
            <a:ext cx="281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34F91D-CE78-F9D2-B4EF-CECE31C8AE92}"/>
              </a:ext>
            </a:extLst>
          </p:cNvPr>
          <p:cNvCxnSpPr>
            <a:cxnSpLocks/>
          </p:cNvCxnSpPr>
          <p:nvPr/>
        </p:nvCxnSpPr>
        <p:spPr>
          <a:xfrm flipH="1">
            <a:off x="15340252" y="7032766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503F083-F930-5C99-61DD-F5668AA565B9}"/>
              </a:ext>
            </a:extLst>
          </p:cNvPr>
          <p:cNvCxnSpPr>
            <a:cxnSpLocks/>
          </p:cNvCxnSpPr>
          <p:nvPr/>
        </p:nvCxnSpPr>
        <p:spPr>
          <a:xfrm flipH="1">
            <a:off x="15340251" y="7744459"/>
            <a:ext cx="18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0C5C85-6C94-4D8D-ECC1-08C04FB464F8}"/>
              </a:ext>
            </a:extLst>
          </p:cNvPr>
          <p:cNvCxnSpPr>
            <a:cxnSpLocks/>
          </p:cNvCxnSpPr>
          <p:nvPr/>
        </p:nvCxnSpPr>
        <p:spPr>
          <a:xfrm>
            <a:off x="15340252" y="7264507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3519B5-D0EE-BC2D-D71E-876C36CADA3A}"/>
              </a:ext>
            </a:extLst>
          </p:cNvPr>
          <p:cNvCxnSpPr>
            <a:cxnSpLocks/>
          </p:cNvCxnSpPr>
          <p:nvPr/>
        </p:nvCxnSpPr>
        <p:spPr>
          <a:xfrm>
            <a:off x="15340251" y="7890753"/>
            <a:ext cx="20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4B55FB34-997D-D13B-6920-2C56F8274FE2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15580275" y="1066832"/>
            <a:ext cx="479430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BB099B25-BF41-43D3-E831-1824F956D77A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630400" y="1066832"/>
            <a:ext cx="469025" cy="240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3" name="Picture 452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03A3493C-CB88-185B-AA2A-D9E36B767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1" y="2824540"/>
            <a:ext cx="8030225" cy="6093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4" name="Rounded Rectangle 453">
            <a:extLst>
              <a:ext uri="{FF2B5EF4-FFF2-40B4-BE49-F238E27FC236}">
                <a16:creationId xmlns:a16="http://schemas.microsoft.com/office/drawing/2014/main" id="{3765D672-BA7D-8C44-CEC8-237D2CB95699}"/>
              </a:ext>
            </a:extLst>
          </p:cNvPr>
          <p:cNvSpPr/>
          <p:nvPr/>
        </p:nvSpPr>
        <p:spPr>
          <a:xfrm>
            <a:off x="14335220" y="1923276"/>
            <a:ext cx="2028327" cy="1745513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F785391B-6C59-9B21-0F8E-30BA819DBADD}"/>
              </a:ext>
            </a:extLst>
          </p:cNvPr>
          <p:cNvCxnSpPr>
            <a:cxnSpLocks/>
            <a:stCxn id="454" idx="1"/>
            <a:endCxn id="453" idx="3"/>
          </p:cNvCxnSpPr>
          <p:nvPr/>
        </p:nvCxnSpPr>
        <p:spPr>
          <a:xfrm flipH="1">
            <a:off x="9507206" y="2796033"/>
            <a:ext cx="4828014" cy="3075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3" name="Rectangle 462">
            <a:extLst>
              <a:ext uri="{FF2B5EF4-FFF2-40B4-BE49-F238E27FC236}">
                <a16:creationId xmlns:a16="http://schemas.microsoft.com/office/drawing/2014/main" id="{8DEBC5CF-EF73-728F-9264-A3E7DD399D70}"/>
              </a:ext>
            </a:extLst>
          </p:cNvPr>
          <p:cNvSpPr/>
          <p:nvPr/>
        </p:nvSpPr>
        <p:spPr>
          <a:xfrm>
            <a:off x="12941699" y="638177"/>
            <a:ext cx="157399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Supervised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classifier</a:t>
            </a:r>
            <a:endParaRPr lang="en-KR">
              <a:solidFill>
                <a:schemeClr val="tx1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A345002E-2BE2-FE15-6140-02FA4AD12A5F}"/>
              </a:ext>
            </a:extLst>
          </p:cNvPr>
          <p:cNvSpPr/>
          <p:nvPr/>
        </p:nvSpPr>
        <p:spPr>
          <a:xfrm>
            <a:off x="16230473" y="638177"/>
            <a:ext cx="1486027" cy="559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>
                <a:solidFill>
                  <a:schemeClr val="tx1"/>
                </a:solidFill>
              </a:rPr>
              <a:t>Distillation</a:t>
            </a:r>
          </a:p>
          <a:p>
            <a:pPr algn="ctr"/>
            <a:r>
              <a:rPr lang="en-KR">
                <a:solidFill>
                  <a:schemeClr val="tx1"/>
                </a:solidFill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555675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561D04DF-77EC-4A3E-B1B4-9D4FBEDD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ACA9C5CD-8D2B-52C5-5353-81AD1CFF18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B385C8CC-608A-E9AD-0DCD-27EACBC47917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architecture compared with </a:t>
            </a:r>
            <a:r>
              <a:rPr lang="en-US" sz="2400" err="1">
                <a:solidFill>
                  <a:srgbClr val="001CA0"/>
                </a:solidFill>
              </a:rPr>
              <a:t>LeViT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8AEFA1DF-935F-617A-1450-59008DC8AEA2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05 Conclusion</a:t>
            </a:r>
            <a:endParaRPr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198612-764E-EEA7-5006-311F276B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378" y="1879700"/>
            <a:ext cx="4264726" cy="7938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Google Shape;481;g319391fcbce_4_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5EA3E06-1039-25C5-D9D6-01CE9D28509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36130"/>
          <a:stretch/>
        </p:blipFill>
        <p:spPr>
          <a:xfrm>
            <a:off x="4082127" y="2590900"/>
            <a:ext cx="2292571" cy="7098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93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5D526DC1-4AAF-E0A0-4760-DD78007CE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7B107E29-890B-7A64-90AD-B240E21EB3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EFD672AC-81CB-52BA-87C9-B4BF204C0FAB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 err="1">
                <a:solidFill>
                  <a:srgbClr val="001CA0"/>
                </a:solidFill>
              </a:rPr>
              <a:t>HoViT</a:t>
            </a:r>
            <a:r>
              <a:rPr lang="en-US" sz="2400" dirty="0">
                <a:solidFill>
                  <a:srgbClr val="001CA0"/>
                </a:solidFill>
              </a:rPr>
              <a:t> </a:t>
            </a:r>
            <a:r>
              <a:rPr lang="en-US" sz="2400">
                <a:solidFill>
                  <a:srgbClr val="001CA0"/>
                </a:solidFill>
              </a:rPr>
              <a:t>result</a:t>
            </a: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210E6024-6978-A185-7C45-6CE8C67D56F2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05 Conclusion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A559C-3FE4-E0F8-5CC5-E946EB01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079900"/>
            <a:ext cx="7340600" cy="367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33C0E4-2302-3C4D-A580-8DB7E55E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0" y="3079900"/>
            <a:ext cx="7340600" cy="3670300"/>
          </a:xfrm>
          <a:prstGeom prst="rect">
            <a:avLst/>
          </a:prstGeom>
        </p:spPr>
      </p:pic>
      <p:sp>
        <p:nvSpPr>
          <p:cNvPr id="6" name="Google Shape;495;g319391fcbce_4_5">
            <a:extLst>
              <a:ext uri="{FF2B5EF4-FFF2-40B4-BE49-F238E27FC236}">
                <a16:creationId xmlns:a16="http://schemas.microsoft.com/office/drawing/2014/main" id="{9774062B-D808-0758-2634-503E9D3067C5}"/>
              </a:ext>
            </a:extLst>
          </p:cNvPr>
          <p:cNvSpPr txBox="1"/>
          <p:nvPr/>
        </p:nvSpPr>
        <p:spPr>
          <a:xfrm>
            <a:off x="3079432" y="25593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8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L_HoViT</a:t>
            </a:r>
          </a:p>
        </p:txBody>
      </p:sp>
      <p:sp>
        <p:nvSpPr>
          <p:cNvPr id="7" name="Google Shape;495;g319391fcbce_4_5">
            <a:extLst>
              <a:ext uri="{FF2B5EF4-FFF2-40B4-BE49-F238E27FC236}">
                <a16:creationId xmlns:a16="http://schemas.microsoft.com/office/drawing/2014/main" id="{A76BA5D4-D2EA-0159-EE47-4232241BF49B}"/>
              </a:ext>
            </a:extLst>
          </p:cNvPr>
          <p:cNvSpPr txBox="1"/>
          <p:nvPr/>
        </p:nvSpPr>
        <p:spPr>
          <a:xfrm>
            <a:off x="12032932" y="25593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8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HoViT</a:t>
            </a:r>
          </a:p>
        </p:txBody>
      </p:sp>
      <p:sp>
        <p:nvSpPr>
          <p:cNvPr id="8" name="Google Shape;458;g319064728f4_0_30">
            <a:extLst>
              <a:ext uri="{FF2B5EF4-FFF2-40B4-BE49-F238E27FC236}">
                <a16:creationId xmlns:a16="http://schemas.microsoft.com/office/drawing/2014/main" id="{42A01FA3-D20F-56FA-CF13-176BDFC79E1E}"/>
              </a:ext>
            </a:extLst>
          </p:cNvPr>
          <p:cNvSpPr txBox="1"/>
          <p:nvPr/>
        </p:nvSpPr>
        <p:spPr>
          <a:xfrm>
            <a:off x="571500" y="238455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Oxford-IIIT Pet with 50 epochs</a:t>
            </a:r>
            <a:r>
              <a:rPr lang="en-US" sz="2400">
                <a:solidFill>
                  <a:srgbClr val="001CA0"/>
                </a:solidFill>
              </a:rPr>
              <a:t> </a:t>
            </a:r>
          </a:p>
        </p:txBody>
      </p:sp>
      <p:sp>
        <p:nvSpPr>
          <p:cNvPr id="9" name="Google Shape;495;g319391fcbce_4_5">
            <a:extLst>
              <a:ext uri="{FF2B5EF4-FFF2-40B4-BE49-F238E27FC236}">
                <a16:creationId xmlns:a16="http://schemas.microsoft.com/office/drawing/2014/main" id="{88AE248E-3BDB-3CC0-5159-7508C88FD57B}"/>
              </a:ext>
            </a:extLst>
          </p:cNvPr>
          <p:cNvSpPr txBox="1"/>
          <p:nvPr/>
        </p:nvSpPr>
        <p:spPr>
          <a:xfrm>
            <a:off x="1398115" y="4284725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Loss : 0.7049</a:t>
            </a:r>
          </a:p>
        </p:txBody>
      </p:sp>
      <p:sp>
        <p:nvSpPr>
          <p:cNvPr id="11" name="Google Shape;495;g319391fcbce_4_5">
            <a:extLst>
              <a:ext uri="{FF2B5EF4-FFF2-40B4-BE49-F238E27FC236}">
                <a16:creationId xmlns:a16="http://schemas.microsoft.com/office/drawing/2014/main" id="{98E27B06-1FF5-2E2B-5FB6-0EB7BF049C73}"/>
              </a:ext>
            </a:extLst>
          </p:cNvPr>
          <p:cNvSpPr txBox="1"/>
          <p:nvPr/>
        </p:nvSpPr>
        <p:spPr>
          <a:xfrm>
            <a:off x="5120482" y="46868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 : 85.13%</a:t>
            </a:r>
          </a:p>
        </p:txBody>
      </p:sp>
      <p:sp>
        <p:nvSpPr>
          <p:cNvPr id="12" name="Google Shape;495;g319391fcbce_4_5">
            <a:extLst>
              <a:ext uri="{FF2B5EF4-FFF2-40B4-BE49-F238E27FC236}">
                <a16:creationId xmlns:a16="http://schemas.microsoft.com/office/drawing/2014/main" id="{6ECEC463-3803-D5AF-D985-73908640CFCD}"/>
              </a:ext>
            </a:extLst>
          </p:cNvPr>
          <p:cNvSpPr txBox="1"/>
          <p:nvPr/>
        </p:nvSpPr>
        <p:spPr>
          <a:xfrm>
            <a:off x="10788331" y="49849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000" b="1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Loss</a:t>
            </a:r>
            <a:r>
              <a:rPr lang="af-ZA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: 5.5827</a:t>
            </a:r>
          </a:p>
        </p:txBody>
      </p:sp>
      <p:sp>
        <p:nvSpPr>
          <p:cNvPr id="13" name="Google Shape;495;g319391fcbce_4_5">
            <a:extLst>
              <a:ext uri="{FF2B5EF4-FFF2-40B4-BE49-F238E27FC236}">
                <a16:creationId xmlns:a16="http://schemas.microsoft.com/office/drawing/2014/main" id="{C6D5CE19-BF82-164B-C578-AABB43E7F163}"/>
              </a:ext>
            </a:extLst>
          </p:cNvPr>
          <p:cNvSpPr txBox="1"/>
          <p:nvPr/>
        </p:nvSpPr>
        <p:spPr>
          <a:xfrm>
            <a:off x="14566897" y="4604300"/>
            <a:ext cx="2705735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795"/>
              </a:lnSpc>
            </a:pPr>
            <a:r>
              <a:rPr lang="af-ZA" sz="2000" b="1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</a:t>
            </a:r>
            <a:r>
              <a:rPr lang="af-ZA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: 27.47%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12B27077-0FA4-1613-3644-64CF8DF9D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7957"/>
              </p:ext>
            </p:extLst>
          </p:nvPr>
        </p:nvGraphicFramePr>
        <p:xfrm>
          <a:off x="762000" y="7029096"/>
          <a:ext cx="9247185" cy="2705808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849437">
                  <a:extLst>
                    <a:ext uri="{9D8B030D-6E8A-4147-A177-3AD203B41FA5}">
                      <a16:colId xmlns:a16="http://schemas.microsoft.com/office/drawing/2014/main" val="2573949221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3859333281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459862390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2552738640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1652733625"/>
                    </a:ext>
                  </a:extLst>
                </a:gridCol>
              </a:tblGrid>
              <a:tr h="676452">
                <a:tc>
                  <a:txBody>
                    <a:bodyPr/>
                    <a:lstStyle/>
                    <a:p>
                      <a:pPr algn="ctr"/>
                      <a:endParaRPr lang="en-KR" sz="18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Control Group(L_LeViT)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Control Group(</a:t>
                      </a:r>
                      <a:r>
                        <a:rPr lang="en-US" sz="1800" err="1"/>
                        <a:t>LeViT</a:t>
                      </a:r>
                      <a:r>
                        <a:rPr lang="en-US" sz="1800"/>
                        <a:t>)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err="1"/>
                        <a:t>L_HoViT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err="1"/>
                        <a:t>HoViT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158378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Conv Block Param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noProof="0" dirty="0">
                          <a:effectLst/>
                          <a:latin typeface="Arial"/>
                        </a:rPr>
                        <a:t>15,733,482</a:t>
                      </a:r>
                      <a:endParaRPr lang="en-K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47,723,133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4,937,962</a:t>
                      </a:r>
                      <a:endParaRPr lang="en-KR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723564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Top-1 Acc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83.59%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2.81%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b="1"/>
                        <a:t>8</a:t>
                      </a:r>
                      <a:r>
                        <a:rPr lang="en-US" sz="1800" b="1"/>
                        <a:t>5.13</a:t>
                      </a:r>
                      <a:r>
                        <a:rPr lang="en-KR" sz="1800" b="1"/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27,47</a:t>
                      </a:r>
                      <a:r>
                        <a:rPr lang="en-KR" sz="1800"/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1497789"/>
                  </a:ext>
                </a:extLst>
              </a:tr>
              <a:tr h="676452"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Inference Time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22.52ms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/>
                        <a:t>1</a:t>
                      </a:r>
                      <a:r>
                        <a:rPr lang="en-US" sz="1800"/>
                        <a:t>0.50</a:t>
                      </a:r>
                      <a:r>
                        <a:rPr lang="en-KR" sz="1800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18.47</a:t>
                      </a:r>
                      <a:r>
                        <a:rPr lang="en-KR" sz="1800" b="1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5.82</a:t>
                      </a:r>
                      <a:r>
                        <a:rPr lang="en-KR" sz="1800" b="1" dirty="0"/>
                        <a:t>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7682028"/>
                  </a:ext>
                </a:extLst>
              </a:tr>
            </a:tbl>
          </a:graphicData>
        </a:graphic>
      </p:graphicFrame>
      <p:sp>
        <p:nvSpPr>
          <p:cNvPr id="15" name="Google Shape;496;g319391fcbce_4_5">
            <a:extLst>
              <a:ext uri="{FF2B5EF4-FFF2-40B4-BE49-F238E27FC236}">
                <a16:creationId xmlns:a16="http://schemas.microsoft.com/office/drawing/2014/main" id="{EF76724A-393A-47D1-6CB9-F2D480B6E027}"/>
              </a:ext>
            </a:extLst>
          </p:cNvPr>
          <p:cNvSpPr/>
          <p:nvPr/>
        </p:nvSpPr>
        <p:spPr>
          <a:xfrm>
            <a:off x="10327262" y="8026400"/>
            <a:ext cx="922138" cy="62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1F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09;g318468713d6_5_36">
            <a:extLst>
              <a:ext uri="{FF2B5EF4-FFF2-40B4-BE49-F238E27FC236}">
                <a16:creationId xmlns:a16="http://schemas.microsoft.com/office/drawing/2014/main" id="{3AC18362-1966-99E7-7356-67F1EC11A1EC}"/>
              </a:ext>
            </a:extLst>
          </p:cNvPr>
          <p:cNvSpPr txBox="1"/>
          <p:nvPr/>
        </p:nvSpPr>
        <p:spPr>
          <a:xfrm>
            <a:off x="11567477" y="7000950"/>
            <a:ext cx="5958523" cy="273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showed </a:t>
            </a:r>
            <a:r>
              <a:rPr lang="en-US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inference speed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maintaining performance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model inference time 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by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44.57%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have been reduced by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68.62% </a:t>
            </a:r>
          </a:p>
        </p:txBody>
      </p:sp>
    </p:spTree>
    <p:extLst>
      <p:ext uri="{BB962C8B-B14F-4D97-AF65-F5344CB8AC3E}">
        <p14:creationId xmlns:p14="http://schemas.microsoft.com/office/powerpoint/2010/main" val="255004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DC17E33F-7AE6-45DB-BF26-89FCDDE52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FB8B4327-4A62-E285-F990-35E2D274C3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745E1C0D-D244-7C25-E08E-FFC33BE5588E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Minimum Performance guaranteed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C8690A9B-A57E-FDD4-A2C1-9769ACB28FF2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00 Learning Condition</a:t>
            </a:r>
            <a:endParaRPr dirty="0"/>
          </a:p>
        </p:txBody>
      </p:sp>
      <p:sp>
        <p:nvSpPr>
          <p:cNvPr id="2" name="Google Shape;409;g318468713d6_5_36">
            <a:extLst>
              <a:ext uri="{FF2B5EF4-FFF2-40B4-BE49-F238E27FC236}">
                <a16:creationId xmlns:a16="http://schemas.microsoft.com/office/drawing/2014/main" id="{6C2A3853-199F-9E60-A1EA-13012BA79DBF}"/>
              </a:ext>
            </a:extLst>
          </p:cNvPr>
          <p:cNvSpPr txBox="1"/>
          <p:nvPr/>
        </p:nvSpPr>
        <p:spPr>
          <a:xfrm>
            <a:off x="571500" y="5143500"/>
            <a:ext cx="12132129" cy="106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Initially, we tried to use ImageNet as Dataset,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it was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too big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longer supported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library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09;g318468713d6_5_36">
            <a:extLst>
              <a:ext uri="{FF2B5EF4-FFF2-40B4-BE49-F238E27FC236}">
                <a16:creationId xmlns:a16="http://schemas.microsoft.com/office/drawing/2014/main" id="{F041DD08-7B8C-9B54-D35B-4A14C2BDA05F}"/>
              </a:ext>
            </a:extLst>
          </p:cNvPr>
          <p:cNvSpPr txBox="1"/>
          <p:nvPr/>
        </p:nvSpPr>
        <p:spPr>
          <a:xfrm>
            <a:off x="571499" y="8632371"/>
            <a:ext cx="12132129" cy="101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things being supported by </a:t>
            </a:r>
            <a:r>
              <a:rPr lang="en-US" sz="24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trained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smaller dataset,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Oxford-IIIT Pet</a:t>
            </a:r>
            <a:r>
              <a:rPr lang="en-US" alt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(Pet37).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780EA4-258C-4AFA-E6E8-2AAE335AF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3" y="2553907"/>
            <a:ext cx="2552600" cy="25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6AB137-9BF1-67E0-8641-F1A075EF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5" y="6212014"/>
            <a:ext cx="440055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FE3B58-73A4-A673-4277-C062FF8AD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921789"/>
              </p:ext>
            </p:extLst>
          </p:nvPr>
        </p:nvGraphicFramePr>
        <p:xfrm>
          <a:off x="6764709" y="2638524"/>
          <a:ext cx="6037542" cy="2216052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2012514">
                  <a:extLst>
                    <a:ext uri="{9D8B030D-6E8A-4147-A177-3AD203B41FA5}">
                      <a16:colId xmlns:a16="http://schemas.microsoft.com/office/drawing/2014/main" val="4166523436"/>
                    </a:ext>
                  </a:extLst>
                </a:gridCol>
                <a:gridCol w="2012514">
                  <a:extLst>
                    <a:ext uri="{9D8B030D-6E8A-4147-A177-3AD203B41FA5}">
                      <a16:colId xmlns:a16="http://schemas.microsoft.com/office/drawing/2014/main" val="1087436825"/>
                    </a:ext>
                  </a:extLst>
                </a:gridCol>
                <a:gridCol w="2012514">
                  <a:extLst>
                    <a:ext uri="{9D8B030D-6E8A-4147-A177-3AD203B41FA5}">
                      <a16:colId xmlns:a16="http://schemas.microsoft.com/office/drawing/2014/main" val="4237016184"/>
                    </a:ext>
                  </a:extLst>
                </a:gridCol>
              </a:tblGrid>
              <a:tr h="554013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ImageNet </a:t>
                      </a:r>
                    </a:p>
                    <a:p>
                      <a:pPr algn="ctr"/>
                      <a:r>
                        <a:rPr lang="en-KR"/>
                        <a:t>(1000 classes)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Number of 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Size (GB)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423846"/>
                  </a:ext>
                </a:extLst>
              </a:tr>
              <a:tr h="554013">
                <a:tc>
                  <a:txBody>
                    <a:bodyPr/>
                    <a:lstStyle/>
                    <a:p>
                      <a:pPr algn="ctr"/>
                      <a:r>
                        <a:rPr lang="en-KR" sz="1800" b="1"/>
                        <a:t>Training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1,281,167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138GB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2277026"/>
                  </a:ext>
                </a:extLst>
              </a:tr>
              <a:tr h="554013">
                <a:tc>
                  <a:txBody>
                    <a:bodyPr/>
                    <a:lstStyle/>
                    <a:p>
                      <a:pPr algn="ctr"/>
                      <a:r>
                        <a:rPr lang="en-KR" sz="1800" b="1"/>
                        <a:t>Validation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6.3GB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53489"/>
                  </a:ext>
                </a:extLst>
              </a:tr>
              <a:tr h="554013">
                <a:tc>
                  <a:txBody>
                    <a:bodyPr/>
                    <a:lstStyle/>
                    <a:p>
                      <a:pPr algn="ctr"/>
                      <a:r>
                        <a:rPr lang="en-KR" sz="1800" b="1"/>
                        <a:t>Test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/>
                        <a:t>12.57GB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653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DB2C23-9053-15EB-F1D0-23972A64A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27083"/>
              </p:ext>
            </p:extLst>
          </p:nvPr>
        </p:nvGraphicFramePr>
        <p:xfrm>
          <a:off x="6756600" y="6364473"/>
          <a:ext cx="6045651" cy="1930281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2015217">
                  <a:extLst>
                    <a:ext uri="{9D8B030D-6E8A-4147-A177-3AD203B41FA5}">
                      <a16:colId xmlns:a16="http://schemas.microsoft.com/office/drawing/2014/main" val="4166523436"/>
                    </a:ext>
                  </a:extLst>
                </a:gridCol>
                <a:gridCol w="2015217">
                  <a:extLst>
                    <a:ext uri="{9D8B030D-6E8A-4147-A177-3AD203B41FA5}">
                      <a16:colId xmlns:a16="http://schemas.microsoft.com/office/drawing/2014/main" val="1087436825"/>
                    </a:ext>
                  </a:extLst>
                </a:gridCol>
                <a:gridCol w="2015217">
                  <a:extLst>
                    <a:ext uri="{9D8B030D-6E8A-4147-A177-3AD203B41FA5}">
                      <a16:colId xmlns:a16="http://schemas.microsoft.com/office/drawing/2014/main" val="4237016184"/>
                    </a:ext>
                  </a:extLst>
                </a:gridCol>
              </a:tblGrid>
              <a:tr h="470707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Oxford-IIIT Pet</a:t>
                      </a:r>
                    </a:p>
                    <a:p>
                      <a:pPr algn="ctr"/>
                      <a:r>
                        <a:rPr lang="en-KR"/>
                        <a:t>(37 classes)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Number of 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Size (GB)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423846"/>
                  </a:ext>
                </a:extLst>
              </a:tr>
              <a:tr h="470707"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Training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3,680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0.77GB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2277026"/>
                  </a:ext>
                </a:extLst>
              </a:tr>
              <a:tr h="470707"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Validation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3,669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0.77GB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953489"/>
                  </a:ext>
                </a:extLst>
              </a:tr>
              <a:tr h="470707">
                <a:tc>
                  <a:txBody>
                    <a:bodyPr/>
                    <a:lstStyle/>
                    <a:p>
                      <a:pPr algn="ctr"/>
                      <a:r>
                        <a:rPr lang="en-KR" sz="2000" b="1"/>
                        <a:t>Test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  <a:endParaRPr lang="en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6538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2D154-520D-8ECB-8154-1E1FA73A0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728619"/>
              </p:ext>
            </p:extLst>
          </p:nvPr>
        </p:nvGraphicFramePr>
        <p:xfrm>
          <a:off x="14505157" y="6328884"/>
          <a:ext cx="3385458" cy="1965870"/>
        </p:xfrm>
        <a:graphic>
          <a:graphicData uri="http://schemas.openxmlformats.org/drawingml/2006/table">
            <a:tbl>
              <a:tblPr firstRow="1" bandRow="1">
                <a:tableStyleId>{EB034253-F703-4A75-B6BF-2AB4C14828B8}</a:tableStyleId>
              </a:tblPr>
              <a:tblGrid>
                <a:gridCol w="1692729">
                  <a:extLst>
                    <a:ext uri="{9D8B030D-6E8A-4147-A177-3AD203B41FA5}">
                      <a16:colId xmlns:a16="http://schemas.microsoft.com/office/drawing/2014/main" val="3447779750"/>
                    </a:ext>
                  </a:extLst>
                </a:gridCol>
                <a:gridCol w="1692729">
                  <a:extLst>
                    <a:ext uri="{9D8B030D-6E8A-4147-A177-3AD203B41FA5}">
                      <a16:colId xmlns:a16="http://schemas.microsoft.com/office/drawing/2014/main" val="2701685153"/>
                    </a:ext>
                  </a:extLst>
                </a:gridCol>
              </a:tblGrid>
              <a:tr h="482570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Oxford-IIIT Pet</a:t>
                      </a:r>
                    </a:p>
                    <a:p>
                      <a:pPr algn="ctr"/>
                      <a:r>
                        <a:rPr lang="en-KR"/>
                        <a:t>(37 classes)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Number of 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946541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Training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5,114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0705225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Validation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1,102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467297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ctr"/>
                      <a:r>
                        <a:rPr lang="en-KR" b="1"/>
                        <a:t>Test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1,103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137970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7D693-4932-9DF8-DDD6-B5A77D54C74F}"/>
              </a:ext>
            </a:extLst>
          </p:cNvPr>
          <p:cNvCxnSpPr>
            <a:cxnSpLocks/>
          </p:cNvCxnSpPr>
          <p:nvPr/>
        </p:nvCxnSpPr>
        <p:spPr>
          <a:xfrm>
            <a:off x="12938265" y="7360355"/>
            <a:ext cx="14145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FDCF01-BCB3-9319-9C35-2A3D2815C87C}"/>
              </a:ext>
            </a:extLst>
          </p:cNvPr>
          <p:cNvSpPr txBox="1"/>
          <p:nvPr/>
        </p:nvSpPr>
        <p:spPr>
          <a:xfrm>
            <a:off x="12938264" y="7528903"/>
            <a:ext cx="14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800" b="1"/>
              <a:t>7 : 1.5 : 1.5 </a:t>
            </a:r>
          </a:p>
          <a:p>
            <a:pPr algn="ctr"/>
            <a:r>
              <a:rPr lang="en-US" sz="1800" b="1"/>
              <a:t>S</a:t>
            </a:r>
            <a:r>
              <a:rPr lang="en-KR" sz="1800" b="1"/>
              <a:t>plit</a:t>
            </a:r>
          </a:p>
        </p:txBody>
      </p:sp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4FD54EC6-F842-AA5C-C06C-880EC6235D53}"/>
              </a:ext>
            </a:extLst>
          </p:cNvPr>
          <p:cNvSpPr txBox="1"/>
          <p:nvPr/>
        </p:nvSpPr>
        <p:spPr>
          <a:xfrm>
            <a:off x="14505157" y="3133022"/>
            <a:ext cx="3571083" cy="139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: 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 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1e-3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 : 50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0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9FC88C88-4A51-E9D0-C7D7-1D9FE4A2A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9064728f4_0_30">
            <a:extLst>
              <a:ext uri="{FF2B5EF4-FFF2-40B4-BE49-F238E27FC236}">
                <a16:creationId xmlns:a16="http://schemas.microsoft.com/office/drawing/2014/main" id="{96EFB907-BE60-B981-D8DB-E3A49B6C7A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19064728f4_0_30">
            <a:extLst>
              <a:ext uri="{FF2B5EF4-FFF2-40B4-BE49-F238E27FC236}">
                <a16:creationId xmlns:a16="http://schemas.microsoft.com/office/drawing/2014/main" id="{5DE514CB-AE05-DC1B-95C3-DF1955BBF2DC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err="1">
                <a:solidFill>
                  <a:srgbClr val="001CA0"/>
                </a:solidFill>
              </a:rPr>
              <a:t>HoViT</a:t>
            </a:r>
            <a:r>
              <a:rPr lang="en-US" sz="2400">
                <a:solidFill>
                  <a:srgbClr val="001CA0"/>
                </a:solidFill>
              </a:rPr>
              <a:t> result</a:t>
            </a:r>
          </a:p>
        </p:txBody>
      </p:sp>
      <p:sp>
        <p:nvSpPr>
          <p:cNvPr id="459" name="Google Shape;459;g319064728f4_0_30">
            <a:extLst>
              <a:ext uri="{FF2B5EF4-FFF2-40B4-BE49-F238E27FC236}">
                <a16:creationId xmlns:a16="http://schemas.microsoft.com/office/drawing/2014/main" id="{1A646B38-1B61-E2D3-09DD-360659B3F073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05 Conclusion</a:t>
            </a:r>
            <a:endParaRPr dirty="0"/>
          </a:p>
        </p:txBody>
      </p:sp>
      <p:sp>
        <p:nvSpPr>
          <p:cNvPr id="8" name="Google Shape;458;g319064728f4_0_30">
            <a:extLst>
              <a:ext uri="{FF2B5EF4-FFF2-40B4-BE49-F238E27FC236}">
                <a16:creationId xmlns:a16="http://schemas.microsoft.com/office/drawing/2014/main" id="{25D60DA7-6F1C-EE9D-BE27-3D8AAF7F23A6}"/>
              </a:ext>
            </a:extLst>
          </p:cNvPr>
          <p:cNvSpPr txBox="1"/>
          <p:nvPr/>
        </p:nvSpPr>
        <p:spPr>
          <a:xfrm>
            <a:off x="571500" y="238455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01CA0"/>
                </a:solidFill>
              </a:rPr>
              <a:t>Tried </a:t>
            </a:r>
            <a:r>
              <a:rPr lang="en-US" sz="2400">
                <a:solidFill>
                  <a:srgbClr val="FF0000"/>
                </a:solidFill>
              </a:rPr>
              <a:t>CIFAR-100 with 100 epochs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2280A-E934-EEE2-FA5D-B7946C46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9" y="3460083"/>
            <a:ext cx="4836982" cy="26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DE488A-E732-8471-CAF5-068DEE9C4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9" y="6580857"/>
            <a:ext cx="4836982" cy="26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2345D5-E2F9-FAFA-6F63-CB9069C1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82" y="3460083"/>
            <a:ext cx="4836982" cy="26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8773589-4567-B89B-005E-BC0100501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274" y="6679386"/>
            <a:ext cx="4929571" cy="24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09;g318468713d6_5_36">
            <a:extLst>
              <a:ext uri="{FF2B5EF4-FFF2-40B4-BE49-F238E27FC236}">
                <a16:creationId xmlns:a16="http://schemas.microsoft.com/office/drawing/2014/main" id="{DF9117C9-5570-E2D3-8E23-5DF3881BC22D}"/>
              </a:ext>
            </a:extLst>
          </p:cNvPr>
          <p:cNvSpPr txBox="1"/>
          <p:nvPr/>
        </p:nvSpPr>
        <p:spPr>
          <a:xfrm>
            <a:off x="11172391" y="1980633"/>
            <a:ext cx="6134533" cy="67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tried CIFAR-100 dataset with 100 epochs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learning rate, optimizer, scheduler, …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3D47C12-5C06-A84E-0213-AC2C222D10DA}"/>
              </a:ext>
            </a:extLst>
          </p:cNvPr>
          <p:cNvSpPr/>
          <p:nvPr/>
        </p:nvSpPr>
        <p:spPr>
          <a:xfrm>
            <a:off x="14063444" y="3047962"/>
            <a:ext cx="352425" cy="4121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409;g318468713d6_5_36">
            <a:extLst>
              <a:ext uri="{FF2B5EF4-FFF2-40B4-BE49-F238E27FC236}">
                <a16:creationId xmlns:a16="http://schemas.microsoft.com/office/drawing/2014/main" id="{FB225C0F-95B4-936C-7C3D-D54FE87D8C55}"/>
              </a:ext>
            </a:extLst>
          </p:cNvPr>
          <p:cNvSpPr txBox="1"/>
          <p:nvPr/>
        </p:nvSpPr>
        <p:spPr>
          <a:xfrm>
            <a:off x="11172388" y="3555862"/>
            <a:ext cx="6134533" cy="50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stopped between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 ~ 60%</a:t>
            </a:r>
            <a:endParaRPr lang="en-US" sz="22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409;g318468713d6_5_36">
            <a:extLst>
              <a:ext uri="{FF2B5EF4-FFF2-40B4-BE49-F238E27FC236}">
                <a16:creationId xmlns:a16="http://schemas.microsoft.com/office/drawing/2014/main" id="{C8E91D35-D424-046E-2C01-6B0FCD557978}"/>
              </a:ext>
            </a:extLst>
          </p:cNvPr>
          <p:cNvSpPr txBox="1"/>
          <p:nvPr/>
        </p:nvSpPr>
        <p:spPr>
          <a:xfrm>
            <a:off x="10493283" y="4071477"/>
            <a:ext cx="2543172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https://arxiv.org/abs/2106.10270</a:t>
            </a:r>
            <a:endParaRPr lang="en-US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EDE6AD-C202-6AD6-6545-B946C1BE75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6455" y="4362716"/>
            <a:ext cx="4768601" cy="27476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A31AC04-DD2D-B938-2043-0520B835E5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7238" y="4513487"/>
            <a:ext cx="1876824" cy="2446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Google Shape;409;g318468713d6_5_36">
            <a:extLst>
              <a:ext uri="{FF2B5EF4-FFF2-40B4-BE49-F238E27FC236}">
                <a16:creationId xmlns:a16="http://schemas.microsoft.com/office/drawing/2014/main" id="{5EDE20A9-5A6C-4C3F-BA67-BB9084818ABC}"/>
              </a:ext>
            </a:extLst>
          </p:cNvPr>
          <p:cNvSpPr txBox="1"/>
          <p:nvPr/>
        </p:nvSpPr>
        <p:spPr>
          <a:xfrm>
            <a:off x="11364819" y="7308365"/>
            <a:ext cx="6682476" cy="199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shown in the paper mentioned above,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have a small dataset,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accuracy converges to around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or 60%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Same symptoms with our proposed </a:t>
            </a:r>
            <a:r>
              <a:rPr lang="en-US" sz="22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endParaRPr lang="en-US" sz="22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85F0A-D2B7-A5A4-9916-4A7F6FC96AA5}"/>
              </a:ext>
            </a:extLst>
          </p:cNvPr>
          <p:cNvSpPr txBox="1"/>
          <p:nvPr/>
        </p:nvSpPr>
        <p:spPr>
          <a:xfrm>
            <a:off x="4495800" y="9486652"/>
            <a:ext cx="9424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So, we want to try with larger dataset (Like ImageNet)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8665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8;g319064728f4_0_30">
            <a:extLst>
              <a:ext uri="{FF2B5EF4-FFF2-40B4-BE49-F238E27FC236}">
                <a16:creationId xmlns:a16="http://schemas.microsoft.com/office/drawing/2014/main" id="{14E290C7-613C-394D-6E37-654CA035CAE8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>
                <a:solidFill>
                  <a:srgbClr val="001CA0"/>
                </a:solidFill>
              </a:rPr>
              <a:t>Discussion and Future Direction</a:t>
            </a:r>
          </a:p>
        </p:txBody>
      </p:sp>
      <p:sp>
        <p:nvSpPr>
          <p:cNvPr id="5" name="Google Shape;459;g319064728f4_0_30">
            <a:extLst>
              <a:ext uri="{FF2B5EF4-FFF2-40B4-BE49-F238E27FC236}">
                <a16:creationId xmlns:a16="http://schemas.microsoft.com/office/drawing/2014/main" id="{8DC95EAD-307C-A7D2-8555-B08654B544C0}"/>
              </a:ext>
            </a:extLst>
          </p:cNvPr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06 Future Work</a:t>
            </a:r>
            <a:endParaRPr dirty="0"/>
          </a:p>
        </p:txBody>
      </p:sp>
      <p:pic>
        <p:nvPicPr>
          <p:cNvPr id="6" name="Google Shape;456;g319064728f4_0_30">
            <a:extLst>
              <a:ext uri="{FF2B5EF4-FFF2-40B4-BE49-F238E27FC236}">
                <a16:creationId xmlns:a16="http://schemas.microsoft.com/office/drawing/2014/main" id="{EB4280A0-64AF-2111-D54B-B669A36753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09;g318468713d6_5_36">
            <a:extLst>
              <a:ext uri="{FF2B5EF4-FFF2-40B4-BE49-F238E27FC236}">
                <a16:creationId xmlns:a16="http://schemas.microsoft.com/office/drawing/2014/main" id="{4D9111D5-5826-730A-83E1-C30D378BF977}"/>
              </a:ext>
            </a:extLst>
          </p:cNvPr>
          <p:cNvSpPr txBox="1"/>
          <p:nvPr/>
        </p:nvSpPr>
        <p:spPr>
          <a:xfrm>
            <a:off x="571500" y="2596198"/>
            <a:ext cx="17030700" cy="702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Jaccard Similarity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Computing attention with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Jaccard similarity showed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stable training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even on small datasets.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However, it comes with a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trade-off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in terms of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complexity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It is expected to be applicable to architectures designed for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small datasets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GLA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(Gated Linear Attention)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 GLA, while it shows potential (As a method originally proposed for diffusion models),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further experiments on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larger datasets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are necessary.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endParaRPr lang="en-US"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HoViT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additional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ablation studies 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are required to evaluate its effectiveness thoroughly.</a:t>
            </a:r>
          </a:p>
        </p:txBody>
      </p:sp>
    </p:spTree>
    <p:extLst>
      <p:ext uri="{BB962C8B-B14F-4D97-AF65-F5344CB8AC3E}">
        <p14:creationId xmlns:p14="http://schemas.microsoft.com/office/powerpoint/2010/main" val="337945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318468713d6_5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18468713d6_5_36"/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01CA0"/>
                </a:solidFill>
              </a:rPr>
              <a:t>Swin + FLatten Transformer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03" name="Google Shape;403;g318468713d6_5_36"/>
          <p:cNvSpPr txBox="1"/>
          <p:nvPr/>
        </p:nvSpPr>
        <p:spPr>
          <a:xfrm>
            <a:off x="571500" y="901700"/>
            <a:ext cx="11572374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01 </a:t>
            </a:r>
            <a:r>
              <a:rPr lang="en-US" altLang="ko-KR" sz="6000" err="1">
                <a:solidFill>
                  <a:srgbClr val="091C78"/>
                </a:solidFill>
              </a:rPr>
              <a:t>Swin</a:t>
            </a:r>
            <a:r>
              <a:rPr lang="en-US" sz="5500" dirty="0">
                <a:solidFill>
                  <a:srgbClr val="091C78"/>
                </a:solidFill>
              </a:rPr>
              <a:t> Based Approach</a:t>
            </a:r>
            <a:endParaRPr dirty="0"/>
          </a:p>
        </p:txBody>
      </p:sp>
      <p:pic>
        <p:nvPicPr>
          <p:cNvPr id="404" name="Google Shape;404;g318468713d6_5_36"/>
          <p:cNvPicPr preferRelativeResize="0"/>
          <p:nvPr/>
        </p:nvPicPr>
        <p:blipFill>
          <a:blip r:embed="rId4">
            <a:alphaModFix/>
          </a:blip>
          <a:srcRect l="70218"/>
          <a:stretch/>
        </p:blipFill>
        <p:spPr>
          <a:xfrm>
            <a:off x="7271709" y="2763203"/>
            <a:ext cx="3197179" cy="29806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05" name="Google Shape;405;g318468713d6_5_36"/>
          <p:cNvSpPr/>
          <p:nvPr/>
        </p:nvSpPr>
        <p:spPr>
          <a:xfrm>
            <a:off x="7906495" y="4406716"/>
            <a:ext cx="518269" cy="27969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318468713d6_5_36"/>
          <p:cNvSpPr/>
          <p:nvPr/>
        </p:nvSpPr>
        <p:spPr>
          <a:xfrm>
            <a:off x="9345894" y="4416725"/>
            <a:ext cx="588681" cy="27969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318468713d6_5_36"/>
          <p:cNvSpPr txBox="1"/>
          <p:nvPr/>
        </p:nvSpPr>
        <p:spPr>
          <a:xfrm>
            <a:off x="5411180" y="7610147"/>
            <a:ext cx="43788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Replaced the self-attention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focused linear attention.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318468713d6_5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7400" y="4048768"/>
            <a:ext cx="5224825" cy="34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18468713d6_5_36"/>
          <p:cNvSpPr txBox="1"/>
          <p:nvPr/>
        </p:nvSpPr>
        <p:spPr>
          <a:xfrm>
            <a:off x="12510725" y="7622535"/>
            <a:ext cx="62328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 was addressed,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 model failed to train accurately.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318468713d6_5_36"/>
          <p:cNvSpPr txBox="1"/>
          <p:nvPr/>
        </p:nvSpPr>
        <p:spPr>
          <a:xfrm>
            <a:off x="5411180" y="8541897"/>
            <a:ext cx="62328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tested this combination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different window sizes, focus factors, etc.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2D663-6DBD-89EF-3BF3-207BD55848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19" r="33692"/>
          <a:stretch/>
        </p:blipFill>
        <p:spPr>
          <a:xfrm>
            <a:off x="606900" y="6252471"/>
            <a:ext cx="4610292" cy="333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07" name="Google Shape;407;g318468713d6_5_36"/>
          <p:cNvCxnSpPr>
            <a:cxnSpLocks/>
            <a:stCxn id="409" idx="0"/>
            <a:endCxn id="405" idx="2"/>
          </p:cNvCxnSpPr>
          <p:nvPr/>
        </p:nvCxnSpPr>
        <p:spPr>
          <a:xfrm flipV="1">
            <a:off x="7600580" y="4686409"/>
            <a:ext cx="565050" cy="29237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g318468713d6_5_36"/>
          <p:cNvCxnSpPr>
            <a:cxnSpLocks/>
            <a:stCxn id="409" idx="0"/>
            <a:endCxn id="406" idx="2"/>
          </p:cNvCxnSpPr>
          <p:nvPr/>
        </p:nvCxnSpPr>
        <p:spPr>
          <a:xfrm flipV="1">
            <a:off x="7600580" y="4696418"/>
            <a:ext cx="2039655" cy="291372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404;g318468713d6_5_36">
            <a:extLst>
              <a:ext uri="{FF2B5EF4-FFF2-40B4-BE49-F238E27FC236}">
                <a16:creationId xmlns:a16="http://schemas.microsoft.com/office/drawing/2014/main" id="{F147876E-EEEA-48E8-826E-DBA64E56F70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rcRect l="-21" r="-3"/>
          <a:stretch/>
        </p:blipFill>
        <p:spPr>
          <a:xfrm>
            <a:off x="606900" y="2664170"/>
            <a:ext cx="5353945" cy="18416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Google Shape;405;g318468713d6_5_36">
            <a:extLst>
              <a:ext uri="{FF2B5EF4-FFF2-40B4-BE49-F238E27FC236}">
                <a16:creationId xmlns:a16="http://schemas.microsoft.com/office/drawing/2014/main" id="{D7C7F108-F607-2382-8EEF-9021E1C4926E}"/>
              </a:ext>
            </a:extLst>
          </p:cNvPr>
          <p:cNvSpPr/>
          <p:nvPr/>
        </p:nvSpPr>
        <p:spPr>
          <a:xfrm>
            <a:off x="4305300" y="2623356"/>
            <a:ext cx="1724025" cy="19562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4BB980-D93A-B3D3-76E5-248EF03B49B3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5167313" y="2623356"/>
            <a:ext cx="2104396" cy="1398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F67BF0-86E7-8BF5-9A8C-F69371257726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167313" y="4579559"/>
            <a:ext cx="2104396" cy="12016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318468713d6_6_0"/>
          <p:cNvPicPr preferRelativeResize="0"/>
          <p:nvPr/>
        </p:nvPicPr>
        <p:blipFill rotWithShape="1">
          <a:blip r:embed="rId3">
            <a:alphaModFix/>
          </a:blip>
          <a:srcRect l="51471" t="2775" r="1215" b="70485"/>
          <a:stretch/>
        </p:blipFill>
        <p:spPr>
          <a:xfrm>
            <a:off x="3651858" y="1828612"/>
            <a:ext cx="5041126" cy="9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18468713d6_6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18468713d6_6_0"/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01CA0"/>
                </a:solidFill>
              </a:rPr>
              <a:t>Swin + Similarity</a:t>
            </a:r>
            <a:endParaRPr sz="2400">
              <a:solidFill>
                <a:srgbClr val="001CA0"/>
              </a:solidFill>
            </a:endParaRPr>
          </a:p>
        </p:txBody>
      </p:sp>
      <p:sp>
        <p:nvSpPr>
          <p:cNvPr id="425" name="Google Shape;425;g318468713d6_6_0"/>
          <p:cNvSpPr txBox="1"/>
          <p:nvPr/>
        </p:nvSpPr>
        <p:spPr>
          <a:xfrm>
            <a:off x="571500" y="901700"/>
            <a:ext cx="130740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>
                <a:solidFill>
                  <a:srgbClr val="091C78"/>
                </a:solidFill>
              </a:rPr>
              <a:t>01 </a:t>
            </a:r>
            <a:r>
              <a:rPr lang="en-US" altLang="ko-KR" sz="6000" err="1">
                <a:solidFill>
                  <a:srgbClr val="091C78"/>
                </a:solidFill>
              </a:rPr>
              <a:t>Swin</a:t>
            </a:r>
            <a:r>
              <a:rPr lang="en-US" altLang="ko-KR" sz="5500">
                <a:solidFill>
                  <a:srgbClr val="091C78"/>
                </a:solidFill>
              </a:rPr>
              <a:t> Based Approach</a:t>
            </a:r>
            <a:endParaRPr lang="en-US" altLang="ko-KR" sz="6000"/>
          </a:p>
        </p:txBody>
      </p:sp>
      <p:pic>
        <p:nvPicPr>
          <p:cNvPr id="427" name="Google Shape;427;g318468713d6_6_0"/>
          <p:cNvPicPr preferRelativeResize="0"/>
          <p:nvPr/>
        </p:nvPicPr>
        <p:blipFill rotWithShape="1">
          <a:blip r:embed="rId5">
            <a:alphaModFix/>
          </a:blip>
          <a:srcRect l="51016"/>
          <a:stretch/>
        </p:blipFill>
        <p:spPr>
          <a:xfrm>
            <a:off x="334859" y="2667777"/>
            <a:ext cx="4976873" cy="30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18468713d6_6_0"/>
          <p:cNvSpPr/>
          <p:nvPr/>
        </p:nvSpPr>
        <p:spPr>
          <a:xfrm>
            <a:off x="4239217" y="4347063"/>
            <a:ext cx="669300" cy="3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g318468713d6_6_0"/>
          <p:cNvCxnSpPr>
            <a:stCxn id="431" idx="0"/>
            <a:endCxn id="426" idx="1"/>
          </p:cNvCxnSpPr>
          <p:nvPr/>
        </p:nvCxnSpPr>
        <p:spPr>
          <a:xfrm flipV="1">
            <a:off x="4587393" y="2446114"/>
            <a:ext cx="450944" cy="188066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g318468713d6_6_0"/>
          <p:cNvSpPr/>
          <p:nvPr/>
        </p:nvSpPr>
        <p:spPr>
          <a:xfrm>
            <a:off x="2825210" y="4347062"/>
            <a:ext cx="669300" cy="3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18468713d6_6_0"/>
          <p:cNvSpPr/>
          <p:nvPr/>
        </p:nvSpPr>
        <p:spPr>
          <a:xfrm>
            <a:off x="7436285" y="1936507"/>
            <a:ext cx="669300" cy="3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g318468713d6_6_0"/>
          <p:cNvCxnSpPr>
            <a:endCxn id="432" idx="2"/>
          </p:cNvCxnSpPr>
          <p:nvPr/>
        </p:nvCxnSpPr>
        <p:spPr>
          <a:xfrm flipV="1">
            <a:off x="4418444" y="2332343"/>
            <a:ext cx="3317855" cy="3782682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g318468713d6_6_0"/>
          <p:cNvSpPr txBox="1"/>
          <p:nvPr/>
        </p:nvSpPr>
        <p:spPr>
          <a:xfrm>
            <a:off x="781484" y="5650649"/>
            <a:ext cx="7185900" cy="3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232"/>
                </a:solidFill>
              </a:rPr>
              <a:t>Change similarity of Q and K Measurement of Attention</a:t>
            </a:r>
            <a:endParaRPr sz="2000">
              <a:solidFill>
                <a:srgbClr val="323232"/>
              </a:solidFill>
            </a:endParaRPr>
          </a:p>
          <a:p>
            <a:pPr marL="457200" marR="0" lvl="0" indent="-35560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2000"/>
              <a:buAutoNum type="arabicPeriod"/>
            </a:pPr>
            <a:r>
              <a:rPr lang="en-US" sz="2000">
                <a:solidFill>
                  <a:srgbClr val="323232"/>
                </a:solidFill>
              </a:rPr>
              <a:t>Jaccard similarity function</a:t>
            </a:r>
            <a:endParaRPr sz="2000">
              <a:solidFill>
                <a:srgbClr val="323232"/>
              </a:solidFill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45720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23232"/>
              </a:solidFill>
            </a:endParaRPr>
          </a:p>
          <a:p>
            <a:pPr marL="101600">
              <a:lnSpc>
                <a:spcPct val="116199"/>
              </a:lnSpc>
              <a:buClr>
                <a:srgbClr val="323232"/>
              </a:buClr>
              <a:buSzPts val="2000"/>
            </a:pPr>
            <a:r>
              <a:rPr lang="en-US" sz="2000">
                <a:solidFill>
                  <a:srgbClr val="091C78"/>
                </a:solidFill>
              </a:rPr>
              <a:t>2. Euclidian </a:t>
            </a:r>
            <a:r>
              <a:rPr lang="en-US" sz="2000">
                <a:solidFill>
                  <a:srgbClr val="323232"/>
                </a:solidFill>
              </a:rPr>
              <a:t>similarity function</a:t>
            </a:r>
            <a:endParaRPr sz="2000">
              <a:solidFill>
                <a:srgbClr val="323232"/>
              </a:solidFill>
            </a:endParaRPr>
          </a:p>
        </p:txBody>
      </p:sp>
      <p:pic>
        <p:nvPicPr>
          <p:cNvPr id="435" name="Google Shape;435;g318468713d6_6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602" y="6903750"/>
            <a:ext cx="4868525" cy="12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18468713d6_6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875" y="8623316"/>
            <a:ext cx="4146775" cy="116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7" name="Google Shape;437;g318468713d6_6_0"/>
          <p:cNvGraphicFramePr/>
          <p:nvPr>
            <p:extLst>
              <p:ext uri="{D42A27DB-BD31-4B8C-83A1-F6EECF244321}">
                <p14:modId xmlns:p14="http://schemas.microsoft.com/office/powerpoint/2010/main" val="2877305917"/>
              </p:ext>
            </p:extLst>
          </p:nvPr>
        </p:nvGraphicFramePr>
        <p:xfrm>
          <a:off x="9343813" y="2746690"/>
          <a:ext cx="8058375" cy="6451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0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Set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Result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Swin + Jaccard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Average inference time : 9.79ms</a:t>
                      </a:r>
                      <a:endParaRPr sz="4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6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091C78"/>
                          </a:solidFill>
                        </a:rPr>
                        <a:t>Swin + Euclidian </a:t>
                      </a:r>
                      <a:endParaRPr sz="2000">
                        <a:solidFill>
                          <a:srgbClr val="091C78"/>
                        </a:solidFill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8" name="Google Shape;438;g318468713d6_6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163" y="3320540"/>
            <a:ext cx="2875476" cy="21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18468713d6_6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96888" y="3344395"/>
            <a:ext cx="2799275" cy="213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18468713d6_6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21413" y="6177565"/>
            <a:ext cx="2875476" cy="21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18468713d6_6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563888" y="6212552"/>
            <a:ext cx="2738691" cy="20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18468713d6_6_0"/>
          <p:cNvSpPr txBox="1"/>
          <p:nvPr/>
        </p:nvSpPr>
        <p:spPr>
          <a:xfrm>
            <a:off x="11852163" y="8517415"/>
            <a:ext cx="4611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Average inference time : 9.79ms</a:t>
            </a:r>
            <a:endParaRPr sz="4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318468713d6_6_0"/>
          <p:cNvSpPr txBox="1"/>
          <p:nvPr/>
        </p:nvSpPr>
        <p:spPr>
          <a:xfrm>
            <a:off x="11852163" y="5477165"/>
            <a:ext cx="4611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FFFFFF"/>
                </a:highlight>
              </a:rPr>
              <a:t>Average inference time : 10.83ms</a:t>
            </a:r>
            <a:endParaRPr sz="4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11;g318468713d6_5_36">
            <a:extLst>
              <a:ext uri="{FF2B5EF4-FFF2-40B4-BE49-F238E27FC236}">
                <a16:creationId xmlns:a16="http://schemas.microsoft.com/office/drawing/2014/main" id="{2B915F1F-3FE3-8565-9ED3-BF03E924CB0D}"/>
              </a:ext>
            </a:extLst>
          </p:cNvPr>
          <p:cNvSpPr txBox="1"/>
          <p:nvPr/>
        </p:nvSpPr>
        <p:spPr>
          <a:xfrm>
            <a:off x="9340455" y="9144710"/>
            <a:ext cx="8055812" cy="5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Both similarity metrics shows good training without overfitting.</a:t>
            </a:r>
          </a:p>
        </p:txBody>
      </p:sp>
      <p:cxnSp>
        <p:nvCxnSpPr>
          <p:cNvPr id="428" name="Google Shape;428;g318468713d6_6_0"/>
          <p:cNvCxnSpPr>
            <a:stCxn id="429" idx="0"/>
            <a:endCxn id="426" idx="1"/>
          </p:cNvCxnSpPr>
          <p:nvPr/>
        </p:nvCxnSpPr>
        <p:spPr>
          <a:xfrm flipV="1">
            <a:off x="3194496" y="2433066"/>
            <a:ext cx="1842816" cy="187936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411;g318468713d6_5_36">
            <a:extLst>
              <a:ext uri="{FF2B5EF4-FFF2-40B4-BE49-F238E27FC236}">
                <a16:creationId xmlns:a16="http://schemas.microsoft.com/office/drawing/2014/main" id="{3F706D68-B1F6-50C3-F4BD-63DB800B620F}"/>
              </a:ext>
            </a:extLst>
          </p:cNvPr>
          <p:cNvSpPr txBox="1"/>
          <p:nvPr/>
        </p:nvSpPr>
        <p:spPr>
          <a:xfrm>
            <a:off x="9250063" y="1396614"/>
            <a:ext cx="8811052" cy="131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>
                <a:solidFill>
                  <a:schemeClr val="dk1"/>
                </a:solidFill>
                <a:ea typeface="Calibri"/>
              </a:rPr>
              <a:t>We confirmed that the inference time was </a:t>
            </a:r>
            <a:r>
              <a:rPr lang="en-US" sz="2000" b="1">
                <a:solidFill>
                  <a:schemeClr val="dk1"/>
                </a:solidFill>
                <a:ea typeface="Calibri"/>
              </a:rPr>
              <a:t>similar or slightly faster</a:t>
            </a:r>
            <a:r>
              <a:rPr lang="en-US" sz="2000">
                <a:solidFill>
                  <a:schemeClr val="dk1"/>
                </a:solidFill>
                <a:ea typeface="Calibri"/>
              </a:rPr>
              <a:t> than when using the similarity function using the existing inner product.</a:t>
            </a:r>
          </a:p>
          <a:p>
            <a:endParaRPr lang="en-US" sz="2000">
              <a:solidFill>
                <a:schemeClr val="dk1"/>
              </a:solidFill>
              <a:ea typeface="Calibri"/>
            </a:endParaRPr>
          </a:p>
          <a:p>
            <a:r>
              <a:rPr lang="en-US" altLang="ko-KR" sz="2000">
                <a:solidFill>
                  <a:schemeClr val="dk1"/>
                </a:solidFill>
                <a:ea typeface="Calibri"/>
              </a:rPr>
              <a:t>This</a:t>
            </a:r>
            <a:r>
              <a:rPr lang="ko-KR" altLang="en-US" sz="2000">
                <a:solidFill>
                  <a:schemeClr val="dk1"/>
                </a:solidFill>
                <a:ea typeface="Calibri"/>
              </a:rPr>
              <a:t> </a:t>
            </a:r>
            <a:r>
              <a:rPr lang="en-US" altLang="ko-KR" sz="2000">
                <a:solidFill>
                  <a:schemeClr val="dk1"/>
                </a:solidFill>
                <a:ea typeface="Calibri"/>
              </a:rPr>
              <a:t>showed</a:t>
            </a:r>
            <a:r>
              <a:rPr lang="ko-KR" altLang="en-US" sz="2000">
                <a:solidFill>
                  <a:schemeClr val="dk1"/>
                </a:solidFill>
                <a:ea typeface="Calibri"/>
              </a:rPr>
              <a:t> </a:t>
            </a:r>
            <a:r>
              <a:rPr lang="en-US" altLang="ko-KR" sz="2000">
                <a:solidFill>
                  <a:schemeClr val="dk1"/>
                </a:solidFill>
                <a:ea typeface="Calibri"/>
              </a:rPr>
              <a:t>better accuracy than original. </a:t>
            </a:r>
            <a:r>
              <a:rPr lang="en-US" altLang="ko-KR" sz="2000" b="1">
                <a:solidFill>
                  <a:schemeClr val="dk1"/>
                </a:solidFill>
                <a:ea typeface="Calibri"/>
              </a:rPr>
              <a:t>Loss : 0.394, Acc : 87.9%</a:t>
            </a:r>
          </a:p>
        </p:txBody>
      </p:sp>
      <p:sp>
        <p:nvSpPr>
          <p:cNvPr id="8" name="Google Shape;411;g318468713d6_5_36">
            <a:extLst>
              <a:ext uri="{FF2B5EF4-FFF2-40B4-BE49-F238E27FC236}">
                <a16:creationId xmlns:a16="http://schemas.microsoft.com/office/drawing/2014/main" id="{6C328095-0E6D-3357-32C5-295B66BF2E76}"/>
              </a:ext>
            </a:extLst>
          </p:cNvPr>
          <p:cNvSpPr txBox="1"/>
          <p:nvPr/>
        </p:nvSpPr>
        <p:spPr>
          <a:xfrm>
            <a:off x="9340455" y="9612300"/>
            <a:ext cx="8055812" cy="5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We used CIFAR-10 ( 32 X 32)</a:t>
            </a:r>
          </a:p>
        </p:txBody>
      </p:sp>
      <p:sp>
        <p:nvSpPr>
          <p:cNvPr id="2" name="Google Shape;411;g318468713d6_5_36">
            <a:extLst>
              <a:ext uri="{FF2B5EF4-FFF2-40B4-BE49-F238E27FC236}">
                <a16:creationId xmlns:a16="http://schemas.microsoft.com/office/drawing/2014/main" id="{08154EB2-7937-B165-8632-8F4ACBE2DC38}"/>
              </a:ext>
            </a:extLst>
          </p:cNvPr>
          <p:cNvSpPr txBox="1"/>
          <p:nvPr/>
        </p:nvSpPr>
        <p:spPr>
          <a:xfrm>
            <a:off x="12611227" y="3869421"/>
            <a:ext cx="1860104" cy="529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Loss : 0.348</a:t>
            </a:r>
          </a:p>
        </p:txBody>
      </p:sp>
      <p:sp>
        <p:nvSpPr>
          <p:cNvPr id="3" name="Google Shape;411;g318468713d6_5_36">
            <a:extLst>
              <a:ext uri="{FF2B5EF4-FFF2-40B4-BE49-F238E27FC236}">
                <a16:creationId xmlns:a16="http://schemas.microsoft.com/office/drawing/2014/main" id="{99BCC358-F170-3586-756C-0E8D9F59F1F2}"/>
              </a:ext>
            </a:extLst>
          </p:cNvPr>
          <p:cNvSpPr txBox="1"/>
          <p:nvPr/>
        </p:nvSpPr>
        <p:spPr>
          <a:xfrm>
            <a:off x="15417869" y="4162140"/>
            <a:ext cx="1643861" cy="48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 : 88.9%</a:t>
            </a:r>
          </a:p>
        </p:txBody>
      </p:sp>
      <p:sp>
        <p:nvSpPr>
          <p:cNvPr id="5" name="Google Shape;411;g318468713d6_5_36">
            <a:extLst>
              <a:ext uri="{FF2B5EF4-FFF2-40B4-BE49-F238E27FC236}">
                <a16:creationId xmlns:a16="http://schemas.microsoft.com/office/drawing/2014/main" id="{501A00BD-9DDB-0E48-9C69-469D84A29199}"/>
              </a:ext>
            </a:extLst>
          </p:cNvPr>
          <p:cNvSpPr txBox="1"/>
          <p:nvPr/>
        </p:nvSpPr>
        <p:spPr>
          <a:xfrm>
            <a:off x="15417869" y="7019640"/>
            <a:ext cx="1643861" cy="48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Acc : 88.8%</a:t>
            </a:r>
          </a:p>
        </p:txBody>
      </p:sp>
      <p:sp>
        <p:nvSpPr>
          <p:cNvPr id="6" name="Google Shape;411;g318468713d6_5_36">
            <a:extLst>
              <a:ext uri="{FF2B5EF4-FFF2-40B4-BE49-F238E27FC236}">
                <a16:creationId xmlns:a16="http://schemas.microsoft.com/office/drawing/2014/main" id="{1EB07B9D-8CC8-8A89-8088-B76966F19C3C}"/>
              </a:ext>
            </a:extLst>
          </p:cNvPr>
          <p:cNvSpPr txBox="1"/>
          <p:nvPr/>
        </p:nvSpPr>
        <p:spPr>
          <a:xfrm>
            <a:off x="12616125" y="6782677"/>
            <a:ext cx="1860104" cy="48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Loss : 0.359</a:t>
            </a:r>
          </a:p>
        </p:txBody>
      </p:sp>
    </p:spTree>
    <p:extLst>
      <p:ext uri="{BB962C8B-B14F-4D97-AF65-F5344CB8AC3E}">
        <p14:creationId xmlns:p14="http://schemas.microsoft.com/office/powerpoint/2010/main" val="213702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318468713d6_6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18468713d6_6_0"/>
          <p:cNvSpPr txBox="1"/>
          <p:nvPr/>
        </p:nvSpPr>
        <p:spPr>
          <a:xfrm>
            <a:off x="571499" y="901700"/>
            <a:ext cx="13554076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91C78"/>
                </a:solidFill>
              </a:rPr>
              <a:t>Q: Does </a:t>
            </a:r>
            <a:r>
              <a:rPr lang="en-US" sz="5500" err="1">
                <a:solidFill>
                  <a:srgbClr val="091C78"/>
                </a:solidFill>
              </a:rPr>
              <a:t>Swin</a:t>
            </a:r>
            <a:r>
              <a:rPr lang="en-US" sz="5500">
                <a:solidFill>
                  <a:srgbClr val="091C78"/>
                </a:solidFill>
              </a:rPr>
              <a:t> improve the inference time? </a:t>
            </a:r>
            <a:r>
              <a:rPr lang="en-US" sz="5500" dirty="0">
                <a:solidFill>
                  <a:srgbClr val="091C78"/>
                </a:solidFill>
              </a:rPr>
              <a:t> </a:t>
            </a:r>
            <a:endParaRPr lang="ko-KR" altLang="en-US" sz="5500">
              <a:solidFill>
                <a:srgbClr val="091C7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90310B-2E3E-70BC-98FF-1FF37AA1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18" y="2250466"/>
            <a:ext cx="4987111" cy="72396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409;g318468713d6_5_36">
            <a:extLst>
              <a:ext uri="{FF2B5EF4-FFF2-40B4-BE49-F238E27FC236}">
                <a16:creationId xmlns:a16="http://schemas.microsoft.com/office/drawing/2014/main" id="{DB5A12FB-023F-6A0A-10A1-6E1DBC1C630B}"/>
              </a:ext>
            </a:extLst>
          </p:cNvPr>
          <p:cNvSpPr txBox="1"/>
          <p:nvPr/>
        </p:nvSpPr>
        <p:spPr>
          <a:xfrm>
            <a:off x="7030800" y="4551058"/>
            <a:ext cx="10380900" cy="206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Transformer was proposed for </a:t>
            </a:r>
            <a:r>
              <a:rPr lang="en-US" sz="2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accuracy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the models with similar size, params, throughput.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this</a:t>
            </a:r>
            <a:r>
              <a:rPr lang="ko-KR" alt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is not intended for faster inference,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decided to drop this and moved to </a:t>
            </a:r>
            <a:r>
              <a:rPr lang="en-US" sz="2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architecture.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19064728f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19064728f4_0_0"/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dirty="0" err="1">
                <a:solidFill>
                  <a:srgbClr val="001CA0"/>
                </a:solidFill>
              </a:rPr>
              <a:t>LeViT</a:t>
            </a:r>
            <a:r>
              <a:rPr lang="en-US" sz="2400" dirty="0">
                <a:solidFill>
                  <a:srgbClr val="001CA0"/>
                </a:solidFill>
              </a:rPr>
              <a:t> + </a:t>
            </a:r>
            <a:r>
              <a:rPr lang="en-US" sz="2400" dirty="0" err="1">
                <a:solidFill>
                  <a:srgbClr val="001CA0"/>
                </a:solidFill>
              </a:rPr>
              <a:t>FLatten</a:t>
            </a:r>
            <a:r>
              <a:rPr lang="en-US" sz="2400" dirty="0">
                <a:solidFill>
                  <a:srgbClr val="001CA0"/>
                </a:solidFill>
              </a:rPr>
              <a:t> Transformer</a:t>
            </a:r>
            <a:endParaRPr sz="2400" dirty="0">
              <a:solidFill>
                <a:srgbClr val="001CA0"/>
              </a:solidFill>
            </a:endParaRPr>
          </a:p>
        </p:txBody>
      </p:sp>
      <p:sp>
        <p:nvSpPr>
          <p:cNvPr id="428" name="Google Shape;428;g319064728f4_0_0"/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091C78"/>
                </a:solidFill>
              </a:rPr>
              <a:t>02 </a:t>
            </a:r>
            <a:r>
              <a:rPr lang="en-US" sz="5500" dirty="0" err="1">
                <a:solidFill>
                  <a:srgbClr val="091C78"/>
                </a:solidFill>
              </a:rPr>
              <a:t>LeViT</a:t>
            </a:r>
            <a:r>
              <a:rPr lang="en-US" sz="5500" dirty="0">
                <a:solidFill>
                  <a:srgbClr val="091C78"/>
                </a:solidFill>
              </a:rPr>
              <a:t> </a:t>
            </a:r>
            <a:r>
              <a:rPr lang="en-US" sz="5500">
                <a:solidFill>
                  <a:srgbClr val="091C78"/>
                </a:solidFill>
              </a:rPr>
              <a:t>Based</a:t>
            </a:r>
            <a:r>
              <a:rPr lang="en-US" sz="5500" dirty="0">
                <a:solidFill>
                  <a:srgbClr val="091C78"/>
                </a:solidFill>
              </a:rPr>
              <a:t> Approach</a:t>
            </a:r>
            <a:endParaRPr dirty="0"/>
          </a:p>
        </p:txBody>
      </p:sp>
      <p:pic>
        <p:nvPicPr>
          <p:cNvPr id="429" name="Google Shape;429;g319064728f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275" y="2590900"/>
            <a:ext cx="3488725" cy="716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g319064728f4_0_0"/>
          <p:cNvGrpSpPr/>
          <p:nvPr/>
        </p:nvGrpSpPr>
        <p:grpSpPr>
          <a:xfrm>
            <a:off x="7326918" y="5028194"/>
            <a:ext cx="7549874" cy="3770101"/>
            <a:chOff x="7262750" y="5097775"/>
            <a:chExt cx="7549874" cy="3770101"/>
          </a:xfrm>
        </p:grpSpPr>
        <p:pic>
          <p:nvPicPr>
            <p:cNvPr id="434" name="Google Shape;434;g319064728f4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62750" y="5097775"/>
              <a:ext cx="7549874" cy="377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g319064728f4_0_0"/>
            <p:cNvSpPr/>
            <p:nvPr/>
          </p:nvSpPr>
          <p:spPr>
            <a:xfrm>
              <a:off x="7347100" y="5097775"/>
              <a:ext cx="7465500" cy="3770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A0F5F8-C31B-170B-5DAA-5F104B924963}"/>
              </a:ext>
            </a:extLst>
          </p:cNvPr>
          <p:cNvSpPr/>
          <p:nvPr/>
        </p:nvSpPr>
        <p:spPr>
          <a:xfrm>
            <a:off x="2274050" y="3345598"/>
            <a:ext cx="802433" cy="5150498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Google Shape;409;g318468713d6_5_36">
            <a:extLst>
              <a:ext uri="{FF2B5EF4-FFF2-40B4-BE49-F238E27FC236}">
                <a16:creationId xmlns:a16="http://schemas.microsoft.com/office/drawing/2014/main" id="{02D80901-8B77-FE8D-4EFC-B72324C32FE2}"/>
              </a:ext>
            </a:extLst>
          </p:cNvPr>
          <p:cNvSpPr txBox="1"/>
          <p:nvPr/>
        </p:nvSpPr>
        <p:spPr>
          <a:xfrm>
            <a:off x="7411986" y="2659978"/>
            <a:ext cx="7860098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Replaced the attention block with focused linear attention.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11;g318468713d6_5_36">
            <a:extLst>
              <a:ext uri="{FF2B5EF4-FFF2-40B4-BE49-F238E27FC236}">
                <a16:creationId xmlns:a16="http://schemas.microsoft.com/office/drawing/2014/main" id="{177AD1AD-805B-0800-9F41-2E91F4FC9A4E}"/>
              </a:ext>
            </a:extLst>
          </p:cNvPr>
          <p:cNvSpPr txBox="1"/>
          <p:nvPr/>
        </p:nvSpPr>
        <p:spPr>
          <a:xfrm>
            <a:off x="7411267" y="3341998"/>
            <a:ext cx="7700395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 occurred,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case with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FLA.</a:t>
            </a:r>
          </a:p>
        </p:txBody>
      </p:sp>
      <p:cxnSp>
        <p:nvCxnSpPr>
          <p:cNvPr id="5" name="Google Shape;407;g318468713d6_5_36">
            <a:extLst>
              <a:ext uri="{FF2B5EF4-FFF2-40B4-BE49-F238E27FC236}">
                <a16:creationId xmlns:a16="http://schemas.microsoft.com/office/drawing/2014/main" id="{38988CB3-FC1D-B7C9-ACC8-706AA01CC1A4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>
            <a:off x="3076483" y="3179278"/>
            <a:ext cx="4335503" cy="274156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7;g318468713d6_5_36">
            <a:extLst>
              <a:ext uri="{FF2B5EF4-FFF2-40B4-BE49-F238E27FC236}">
                <a16:creationId xmlns:a16="http://schemas.microsoft.com/office/drawing/2014/main" id="{0DBE9FE6-C19E-1CEE-EF9D-9455546FF7CE}"/>
              </a:ext>
            </a:extLst>
          </p:cNvPr>
          <p:cNvCxnSpPr>
            <a:cxnSpLocks/>
          </p:cNvCxnSpPr>
          <p:nvPr/>
        </p:nvCxnSpPr>
        <p:spPr>
          <a:xfrm>
            <a:off x="11144018" y="4002929"/>
            <a:ext cx="0" cy="91486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319064728f4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19064728f4_0_16"/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>
                <a:solidFill>
                  <a:srgbClr val="091C78"/>
                </a:solidFill>
              </a:rPr>
              <a:t>02 </a:t>
            </a:r>
            <a:r>
              <a:rPr lang="en-US" altLang="ko-KR" sz="5500" err="1">
                <a:solidFill>
                  <a:srgbClr val="091C78"/>
                </a:solidFill>
              </a:rPr>
              <a:t>LeViT</a:t>
            </a:r>
            <a:r>
              <a:rPr lang="en-US" altLang="ko-KR" sz="5500">
                <a:solidFill>
                  <a:srgbClr val="091C78"/>
                </a:solidFill>
              </a:rPr>
              <a:t> Based Approach</a:t>
            </a:r>
            <a:endParaRPr lang="en-US" altLang="ko-KR" sz="6000"/>
          </a:p>
        </p:txBody>
      </p:sp>
      <p:sp>
        <p:nvSpPr>
          <p:cNvPr id="5" name="Google Shape;427;g319064728f4_0_0">
            <a:extLst>
              <a:ext uri="{FF2B5EF4-FFF2-40B4-BE49-F238E27FC236}">
                <a16:creationId xmlns:a16="http://schemas.microsoft.com/office/drawing/2014/main" id="{6B229A4C-CEF3-4FB6-C2FE-07F86EBAAADF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5000"/>
              </a:lnSpc>
              <a:buSzPts val="1100"/>
            </a:pPr>
            <a:r>
              <a:rPr lang="en-US" sz="2400" b="1" err="1">
                <a:solidFill>
                  <a:srgbClr val="001CA0"/>
                </a:solidFill>
              </a:rPr>
              <a:t>LeViT</a:t>
            </a:r>
            <a:r>
              <a:rPr lang="en-US" sz="2400" b="1">
                <a:solidFill>
                  <a:srgbClr val="001CA0"/>
                </a:solidFill>
              </a:rPr>
              <a:t> + GLA(Gated</a:t>
            </a:r>
            <a:r>
              <a:rPr lang="ko-KR" altLang="en-US" sz="2400" b="1">
                <a:solidFill>
                  <a:srgbClr val="001CA0"/>
                </a:solidFill>
              </a:rPr>
              <a:t> </a:t>
            </a:r>
            <a:r>
              <a:rPr lang="en-US" altLang="ko-KR" sz="2400" b="1">
                <a:solidFill>
                  <a:srgbClr val="001CA0"/>
                </a:solidFill>
              </a:rPr>
              <a:t>Linear</a:t>
            </a:r>
            <a:r>
              <a:rPr lang="ko-KR" altLang="en-US" sz="2400" b="1">
                <a:solidFill>
                  <a:srgbClr val="001CA0"/>
                </a:solidFill>
              </a:rPr>
              <a:t> </a:t>
            </a:r>
            <a:r>
              <a:rPr lang="en-US" altLang="ko-KR" sz="2400" b="1">
                <a:solidFill>
                  <a:srgbClr val="001CA0"/>
                </a:solidFill>
              </a:rPr>
              <a:t>Attention)</a:t>
            </a:r>
            <a:endParaRPr lang="en-US" sz="2400" b="1">
              <a:solidFill>
                <a:srgbClr val="001C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F0842-A92C-2E39-A07C-EBF40EE59347}"/>
              </a:ext>
            </a:extLst>
          </p:cNvPr>
          <p:cNvSpPr txBox="1"/>
          <p:nvPr/>
        </p:nvSpPr>
        <p:spPr>
          <a:xfrm>
            <a:off x="6283628" y="8096730"/>
            <a:ext cx="1167017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>
                <a:latin typeface="Calibri"/>
              </a:rPr>
              <a:t>Similar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to</a:t>
            </a:r>
            <a:r>
              <a:rPr lang="ko-KR" sz="2400">
                <a:latin typeface="Calibri"/>
              </a:rPr>
              <a:t> LSTM, GLA </a:t>
            </a:r>
            <a:r>
              <a:rPr lang="en-US" altLang="ko-KR" sz="2400">
                <a:latin typeface="Calibri"/>
              </a:rPr>
              <a:t>also </a:t>
            </a:r>
            <a:r>
              <a:rPr lang="ko-KR" sz="2400" err="1">
                <a:latin typeface="Calibri"/>
              </a:rPr>
              <a:t>uses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a</a:t>
            </a:r>
            <a:r>
              <a:rPr lang="ko-KR" altLang="en-US" sz="2400">
                <a:latin typeface="Calibri"/>
              </a:rPr>
              <a:t> </a:t>
            </a:r>
            <a:r>
              <a:rPr lang="en-US" altLang="ko-KR" sz="2400" b="1">
                <a:latin typeface="Calibri"/>
              </a:rPr>
              <a:t>gating mechanism</a:t>
            </a:r>
            <a:r>
              <a:rPr lang="en-US" altLang="ko-KR" sz="2400">
                <a:latin typeface="Calibri"/>
              </a:rPr>
              <a:t>.</a:t>
            </a:r>
            <a:br>
              <a:rPr lang="en-US" altLang="ko-KR" sz="2400">
                <a:latin typeface="Calibri"/>
              </a:rPr>
            </a:br>
            <a:endParaRPr lang="ko-KR" altLang="en-US" sz="2400"/>
          </a:p>
          <a:p>
            <a:r>
              <a:rPr lang="en-US" altLang="ko-KR" sz="2400">
                <a:latin typeface="Calibri"/>
              </a:rPr>
              <a:t>However</a:t>
            </a:r>
            <a:r>
              <a:rPr lang="ko-KR" sz="2400">
                <a:latin typeface="Calibri"/>
              </a:rPr>
              <a:t>, GLA </a:t>
            </a:r>
            <a:r>
              <a:rPr lang="en-US" altLang="ko-KR" sz="2400" err="1">
                <a:latin typeface="Calibri"/>
              </a:rPr>
              <a:t>achives</a:t>
            </a:r>
            <a:r>
              <a:rPr lang="en-US" altLang="ko-KR" sz="2400">
                <a:latin typeface="Calibri"/>
              </a:rPr>
              <a:t> </a:t>
            </a:r>
            <a:r>
              <a:rPr lang="ko-KR" sz="2400" err="1">
                <a:latin typeface="Calibri"/>
              </a:rPr>
              <a:t>computational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efficiency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by</a:t>
            </a:r>
            <a:r>
              <a:rPr lang="ko-KR" altLang="en-US" sz="2400">
                <a:latin typeface="Calibri"/>
              </a:rPr>
              <a:t> </a:t>
            </a:r>
            <a:r>
              <a:rPr lang="en-US" altLang="ko-KR" sz="2400">
                <a:latin typeface="Calibri"/>
              </a:rPr>
              <a:t>employing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parallelized</a:t>
            </a:r>
            <a:r>
              <a:rPr lang="ko-KR" sz="2400">
                <a:latin typeface="Calibri"/>
              </a:rPr>
              <a:t> </a:t>
            </a:r>
            <a:r>
              <a:rPr lang="en-US" altLang="ko-KR" sz="2400">
                <a:latin typeface="Calibri"/>
              </a:rPr>
              <a:t>linear </a:t>
            </a:r>
            <a:r>
              <a:rPr lang="ko-KR" sz="2400" err="1">
                <a:latin typeface="Calibri"/>
              </a:rPr>
              <a:t>attention</a:t>
            </a:r>
            <a:r>
              <a:rPr lang="ko-KR" sz="2400">
                <a:latin typeface="Calibri"/>
              </a:rPr>
              <a:t>.</a:t>
            </a:r>
          </a:p>
          <a:p>
            <a:endParaRPr lang="ko-KR" sz="2400">
              <a:latin typeface="Calibri"/>
            </a:endParaRPr>
          </a:p>
          <a:p>
            <a:r>
              <a:rPr lang="ko-KR" altLang="en-US" sz="2400" err="1">
                <a:latin typeface="Calibri"/>
              </a:rPr>
              <a:t>So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we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had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replaced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Attention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blocks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to</a:t>
            </a:r>
            <a:r>
              <a:rPr lang="ko-KR" altLang="en-US" sz="2400">
                <a:latin typeface="Calibri"/>
              </a:rPr>
              <a:t> GLA </a:t>
            </a:r>
            <a:r>
              <a:rPr lang="ko-KR" altLang="en-US" sz="2400" err="1">
                <a:latin typeface="Calibri"/>
              </a:rPr>
              <a:t>blocks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to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improve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inference</a:t>
            </a:r>
            <a:r>
              <a:rPr lang="ko-KR" altLang="en-US" sz="2400">
                <a:latin typeface="Calibri"/>
              </a:rPr>
              <a:t> </a:t>
            </a:r>
            <a:r>
              <a:rPr lang="ko-KR" altLang="en-US" sz="2400" err="1">
                <a:latin typeface="Calibri"/>
              </a:rPr>
              <a:t>time</a:t>
            </a:r>
            <a:r>
              <a:rPr lang="ko-KR" altLang="en-US" sz="2400">
                <a:latin typeface="Calibri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09A74-2ECE-3E49-7FAF-8EB6E287B95B}"/>
              </a:ext>
            </a:extLst>
          </p:cNvPr>
          <p:cNvSpPr txBox="1"/>
          <p:nvPr/>
        </p:nvSpPr>
        <p:spPr>
          <a:xfrm>
            <a:off x="7763831" y="7165062"/>
            <a:ext cx="55789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>
                <a:latin typeface="Calibri"/>
              </a:rPr>
              <a:t>※</a:t>
            </a:r>
            <a:r>
              <a:rPr lang="ko-KR" sz="2000">
                <a:latin typeface="Calibri"/>
              </a:rPr>
              <a:t>⊙ </a:t>
            </a:r>
            <a:r>
              <a:rPr lang="ko-KR" sz="2000" err="1">
                <a:latin typeface="Calibri"/>
              </a:rPr>
              <a:t>is</a:t>
            </a:r>
            <a:r>
              <a:rPr lang="ko-KR" sz="2000">
                <a:latin typeface="Calibri"/>
              </a:rPr>
              <a:t> </a:t>
            </a:r>
            <a:r>
              <a:rPr lang="ko-KR" sz="2000" err="1">
                <a:latin typeface="Calibri"/>
              </a:rPr>
              <a:t>the</a:t>
            </a:r>
            <a:r>
              <a:rPr lang="ko-KR" sz="2000">
                <a:latin typeface="Calibri"/>
              </a:rPr>
              <a:t> </a:t>
            </a:r>
            <a:r>
              <a:rPr lang="ko-KR" sz="2000" err="1">
                <a:latin typeface="Calibri"/>
              </a:rPr>
              <a:t>element-wise</a:t>
            </a:r>
            <a:r>
              <a:rPr lang="ko-KR" sz="2000">
                <a:latin typeface="Calibri"/>
              </a:rPr>
              <a:t> </a:t>
            </a:r>
            <a:r>
              <a:rPr lang="ko-KR" sz="2000" err="1">
                <a:latin typeface="Calibri"/>
              </a:rPr>
              <a:t>multiplication</a:t>
            </a:r>
            <a:r>
              <a:rPr lang="ko-KR" sz="2000">
                <a:latin typeface="Calibri"/>
              </a:rPr>
              <a:t> </a:t>
            </a:r>
            <a:r>
              <a:rPr lang="ko-KR" sz="2000" err="1">
                <a:latin typeface="Calibri"/>
              </a:rPr>
              <a:t>operation</a:t>
            </a:r>
            <a:endParaRPr lang="ko-KR" sz="2000">
              <a:latin typeface="Calibri"/>
            </a:endParaRPr>
          </a:p>
        </p:txBody>
      </p:sp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0418C7D-C653-81C6-5148-C5644F4C4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038" y="2573859"/>
            <a:ext cx="3354459" cy="7067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7266-147C-EE7D-194E-D33DEAEC099F}"/>
              </a:ext>
            </a:extLst>
          </p:cNvPr>
          <p:cNvSpPr txBox="1"/>
          <p:nvPr/>
        </p:nvSpPr>
        <p:spPr>
          <a:xfrm>
            <a:off x="5922765" y="4970730"/>
            <a:ext cx="5006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6000" b="1"/>
              <a:t>+</a:t>
            </a: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55409BC-BA8F-A802-92C0-FC141709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639" y="3078806"/>
            <a:ext cx="5271786" cy="4129388"/>
          </a:xfrm>
          <a:prstGeom prst="rect">
            <a:avLst/>
          </a:prstGeom>
        </p:spPr>
      </p:pic>
      <p:cxnSp>
        <p:nvCxnSpPr>
          <p:cNvPr id="9" name="Google Shape;407;g318468713d6_5_36">
            <a:extLst>
              <a:ext uri="{FF2B5EF4-FFF2-40B4-BE49-F238E27FC236}">
                <a16:creationId xmlns:a16="http://schemas.microsoft.com/office/drawing/2014/main" id="{0C6B6D21-E781-2308-DEBE-1F3F9A09B303}"/>
              </a:ext>
            </a:extLst>
          </p:cNvPr>
          <p:cNvCxnSpPr>
            <a:cxnSpLocks/>
          </p:cNvCxnSpPr>
          <p:nvPr/>
        </p:nvCxnSpPr>
        <p:spPr>
          <a:xfrm flipH="1">
            <a:off x="3276600" y="4131210"/>
            <a:ext cx="5067300" cy="167904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4BE4D179-0B75-988A-F800-E21DC96BE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7345" y="3992426"/>
            <a:ext cx="4736456" cy="18067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C679DC-AB32-1483-88B1-ACB11155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2812" y="5986393"/>
            <a:ext cx="4721024" cy="511576"/>
          </a:xfrm>
          <a:prstGeom prst="rect">
            <a:avLst/>
          </a:prstGeom>
        </p:spPr>
      </p:pic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EE63BA53-BED8-5D11-E7D7-2CEBC2ABC062}"/>
              </a:ext>
            </a:extLst>
          </p:cNvPr>
          <p:cNvSpPr/>
          <p:nvPr/>
        </p:nvSpPr>
        <p:spPr>
          <a:xfrm>
            <a:off x="2418733" y="3374535"/>
            <a:ext cx="715623" cy="5468801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319064728f4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19064728f4_0_16"/>
          <p:cNvSpPr txBox="1"/>
          <p:nvPr/>
        </p:nvSpPr>
        <p:spPr>
          <a:xfrm>
            <a:off x="571500" y="901700"/>
            <a:ext cx="93315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>
                <a:solidFill>
                  <a:srgbClr val="091C78"/>
                </a:solidFill>
              </a:rPr>
              <a:t>02 </a:t>
            </a:r>
            <a:r>
              <a:rPr lang="en-US" altLang="ko-KR" sz="5500" err="1">
                <a:solidFill>
                  <a:srgbClr val="091C78"/>
                </a:solidFill>
              </a:rPr>
              <a:t>LeViT</a:t>
            </a:r>
            <a:r>
              <a:rPr lang="en-US" altLang="ko-KR" sz="5500">
                <a:solidFill>
                  <a:srgbClr val="091C78"/>
                </a:solidFill>
              </a:rPr>
              <a:t> Based Approach</a:t>
            </a:r>
            <a:endParaRPr lang="en-US" altLang="ko-KR" sz="6000"/>
          </a:p>
        </p:txBody>
      </p:sp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B69277F-753C-1061-B1CD-FA849C9CE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61" y="2356833"/>
            <a:ext cx="3658294" cy="7689365"/>
          </a:xfrm>
          <a:prstGeom prst="rect">
            <a:avLst/>
          </a:prstGeom>
        </p:spPr>
      </p:pic>
      <p:sp>
        <p:nvSpPr>
          <p:cNvPr id="4" name="Google Shape;427;g319064728f4_0_0">
            <a:extLst>
              <a:ext uri="{FF2B5EF4-FFF2-40B4-BE49-F238E27FC236}">
                <a16:creationId xmlns:a16="http://schemas.microsoft.com/office/drawing/2014/main" id="{6F9596EB-1615-F217-5B40-7BABEE9A45FC}"/>
              </a:ext>
            </a:extLst>
          </p:cNvPr>
          <p:cNvSpPr txBox="1"/>
          <p:nvPr/>
        </p:nvSpPr>
        <p:spPr>
          <a:xfrm>
            <a:off x="571500" y="1905000"/>
            <a:ext cx="12370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5000"/>
              </a:lnSpc>
              <a:buSzPts val="1100"/>
            </a:pPr>
            <a:r>
              <a:rPr lang="en-US" sz="2400" b="1" err="1">
                <a:solidFill>
                  <a:srgbClr val="001CA0"/>
                </a:solidFill>
              </a:rPr>
              <a:t>LeViT</a:t>
            </a:r>
            <a:r>
              <a:rPr lang="en-US" sz="2400" b="1">
                <a:solidFill>
                  <a:srgbClr val="001CA0"/>
                </a:solidFill>
              </a:rPr>
              <a:t> + GLA</a:t>
            </a:r>
          </a:p>
        </p:txBody>
      </p:sp>
      <p:pic>
        <p:nvPicPr>
          <p:cNvPr id="2" name="그림 1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DB70CE0D-01CB-8E08-DD9F-3119A31C2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520" y="2137156"/>
            <a:ext cx="7514743" cy="384243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38A6A0F-0021-F24F-CD70-0A7AD10F1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173" y="4478497"/>
            <a:ext cx="5108174" cy="2357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F451B-7368-DC62-8F30-866F020DA233}"/>
              </a:ext>
            </a:extLst>
          </p:cNvPr>
          <p:cNvSpPr txBox="1"/>
          <p:nvPr/>
        </p:nvSpPr>
        <p:spPr>
          <a:xfrm>
            <a:off x="4663471" y="6913842"/>
            <a:ext cx="51015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latin typeface="Calibri"/>
              </a:rPr>
              <a:t>replace</a:t>
            </a:r>
            <a:r>
              <a:rPr lang="ko-KR" altLang="en-US" sz="2400" b="1">
                <a:latin typeface="Calibri"/>
              </a:rPr>
              <a:t> </a:t>
            </a:r>
            <a:r>
              <a:rPr lang="en-US" altLang="ko-KR" sz="2400" b="1">
                <a:latin typeface="Calibri"/>
              </a:rPr>
              <a:t>a</a:t>
            </a:r>
            <a:r>
              <a:rPr lang="ko-KR" altLang="en-US" sz="2400" b="1" err="1">
                <a:latin typeface="Calibri"/>
              </a:rPr>
              <a:t>ttention</a:t>
            </a:r>
            <a:r>
              <a:rPr lang="ko-KR" altLang="en-US" sz="2400" b="1">
                <a:latin typeface="Calibri"/>
              </a:rPr>
              <a:t> </a:t>
            </a:r>
            <a:r>
              <a:rPr lang="ko-KR" altLang="en-US" sz="2400" b="1" err="1">
                <a:latin typeface="Calibri"/>
              </a:rPr>
              <a:t>mechanism</a:t>
            </a:r>
            <a:r>
              <a:rPr lang="ko-KR" altLang="en-US" sz="2400" b="1">
                <a:latin typeface="Calibri"/>
              </a:rPr>
              <a:t> </a:t>
            </a:r>
            <a:r>
              <a:rPr lang="ko-KR" altLang="en-US" sz="2400" b="1" err="1">
                <a:latin typeface="Calibri"/>
              </a:rPr>
              <a:t>to</a:t>
            </a:r>
            <a:r>
              <a:rPr lang="ko-KR" altLang="en-US" sz="2400" b="1">
                <a:latin typeface="Calibri"/>
              </a:rPr>
              <a:t> GLA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3FBB6-48B5-F6CF-9E29-650344621167}"/>
              </a:ext>
            </a:extLst>
          </p:cNvPr>
          <p:cNvSpPr txBox="1"/>
          <p:nvPr/>
        </p:nvSpPr>
        <p:spPr>
          <a:xfrm>
            <a:off x="9935300" y="7597170"/>
            <a:ext cx="778473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2400">
                <a:latin typeface="Calibri"/>
              </a:rPr>
              <a:t>Although the inference time has improved </a:t>
            </a:r>
          </a:p>
          <a:p>
            <a:r>
              <a:rPr lang="af-ZA" sz="2400">
                <a:latin typeface="Calibri"/>
              </a:rPr>
              <a:t>compared to the original LeViT as shown in the plot above, </a:t>
            </a:r>
          </a:p>
          <a:p>
            <a:r>
              <a:rPr lang="af-ZA" sz="2400">
                <a:latin typeface="Calibri"/>
              </a:rPr>
              <a:t>there is an extreme change in loss after 40 epochs, </a:t>
            </a:r>
          </a:p>
          <a:p>
            <a:r>
              <a:rPr lang="af-ZA" sz="2400">
                <a:latin typeface="Calibri"/>
              </a:rPr>
              <a:t>and the accuracy also exhibits inconsistency.</a:t>
            </a:r>
            <a:endParaRPr lang="ko-KR" altLang="en-US" sz="2400"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0AFCC-040C-C18E-2B46-C9585A1E9D80}"/>
              </a:ext>
            </a:extLst>
          </p:cNvPr>
          <p:cNvSpPr txBox="1"/>
          <p:nvPr/>
        </p:nvSpPr>
        <p:spPr>
          <a:xfrm>
            <a:off x="10794515" y="6206557"/>
            <a:ext cx="54777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latin typeface="Calibri"/>
                <a:cs typeface="Calibri"/>
              </a:rPr>
              <a:t>LeViT_GLA's</a:t>
            </a:r>
            <a:r>
              <a:rPr lang="ko-KR" altLang="en-US" sz="2000" b="1">
                <a:latin typeface="Calibri"/>
                <a:cs typeface="Calibri"/>
              </a:rPr>
              <a:t> </a:t>
            </a:r>
            <a:r>
              <a:rPr lang="ko-KR" altLang="en-US" sz="2000" b="1" err="1">
                <a:latin typeface="Calibri"/>
                <a:cs typeface="Calibri"/>
              </a:rPr>
              <a:t>Average</a:t>
            </a:r>
            <a:r>
              <a:rPr lang="ko-KR" altLang="en-US" sz="2000" b="1">
                <a:latin typeface="Calibri"/>
                <a:cs typeface="Calibri"/>
              </a:rPr>
              <a:t> </a:t>
            </a:r>
            <a:r>
              <a:rPr lang="ko-KR" altLang="en-US" sz="2000" b="1" err="1">
                <a:latin typeface="Calibri"/>
                <a:cs typeface="Calibri"/>
              </a:rPr>
              <a:t>Inference</a:t>
            </a:r>
            <a:r>
              <a:rPr lang="ko-KR" altLang="en-US" sz="2000" b="1">
                <a:latin typeface="Calibri"/>
                <a:cs typeface="Calibri"/>
              </a:rPr>
              <a:t> Time = 14.13 </a:t>
            </a:r>
            <a:r>
              <a:rPr lang="ko-KR" altLang="en-US" sz="2000" b="1" err="1">
                <a:latin typeface="Calibri"/>
                <a:cs typeface="Calibri"/>
              </a:rPr>
              <a:t>ms</a:t>
            </a:r>
            <a:endParaRPr lang="ko-KR" altLang="en-US" sz="2000" b="1">
              <a:latin typeface="Calibri"/>
              <a:cs typeface="Calibri"/>
            </a:endParaRPr>
          </a:p>
        </p:txBody>
      </p:sp>
      <p:cxnSp>
        <p:nvCxnSpPr>
          <p:cNvPr id="11" name="Google Shape;407;g318468713d6_5_36">
            <a:extLst>
              <a:ext uri="{FF2B5EF4-FFF2-40B4-BE49-F238E27FC236}">
                <a16:creationId xmlns:a16="http://schemas.microsoft.com/office/drawing/2014/main" id="{C0450AD2-D815-C013-FD74-925930695621}"/>
              </a:ext>
            </a:extLst>
          </p:cNvPr>
          <p:cNvCxnSpPr>
            <a:cxnSpLocks/>
          </p:cNvCxnSpPr>
          <p:nvPr/>
        </p:nvCxnSpPr>
        <p:spPr>
          <a:xfrm flipH="1">
            <a:off x="2697866" y="5505703"/>
            <a:ext cx="1826389" cy="39135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C7B4DE13-25C9-6F61-A3C1-59AEB2F4F9D3}"/>
              </a:ext>
            </a:extLst>
          </p:cNvPr>
          <p:cNvSpPr/>
          <p:nvPr/>
        </p:nvSpPr>
        <p:spPr>
          <a:xfrm>
            <a:off x="1868936" y="3229851"/>
            <a:ext cx="802433" cy="5468801"/>
          </a:xfrm>
          <a:prstGeom prst="roundRect">
            <a:avLst/>
          </a:prstGeom>
          <a:solidFill>
            <a:srgbClr val="C00000">
              <a:alpha val="2643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496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10703</TotalTime>
  <Words>2818</Words>
  <Application>Microsoft Macintosh PowerPoint</Application>
  <PresentationFormat>Custom</PresentationFormat>
  <Paragraphs>614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Anek Bangla</vt:lpstr>
      <vt:lpstr>Calibri</vt:lpstr>
      <vt:lpstr>맑은 고딕</vt:lpstr>
      <vt:lpstr>Arial</vt:lpstr>
      <vt:lpstr>Anek Bangla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 </cp:lastModifiedBy>
  <cp:revision>2</cp:revision>
  <dcterms:created xsi:type="dcterms:W3CDTF">2006-08-16T00:00:00Z</dcterms:created>
  <dcterms:modified xsi:type="dcterms:W3CDTF">2024-12-04T01:27:24Z</dcterms:modified>
</cp:coreProperties>
</file>